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6" r:id="rId5"/>
    <p:sldMasterId id="2147483688" r:id="rId6"/>
  </p:sldMasterIdLst>
  <p:notesMasterIdLst>
    <p:notesMasterId r:id="rId28"/>
  </p:notesMasterIdLst>
  <p:handoutMasterIdLst>
    <p:handoutMasterId r:id="rId29"/>
  </p:handoutMasterIdLst>
  <p:sldIdLst>
    <p:sldId id="333" r:id="rId7"/>
    <p:sldId id="331" r:id="rId8"/>
    <p:sldId id="353" r:id="rId9"/>
    <p:sldId id="318" r:id="rId10"/>
    <p:sldId id="350" r:id="rId11"/>
    <p:sldId id="351" r:id="rId12"/>
    <p:sldId id="352" r:id="rId13"/>
    <p:sldId id="346" r:id="rId14"/>
    <p:sldId id="320" r:id="rId15"/>
    <p:sldId id="335" r:id="rId16"/>
    <p:sldId id="334" r:id="rId17"/>
    <p:sldId id="337" r:id="rId18"/>
    <p:sldId id="338" r:id="rId19"/>
    <p:sldId id="340" r:id="rId20"/>
    <p:sldId id="343" r:id="rId21"/>
    <p:sldId id="349" r:id="rId22"/>
    <p:sldId id="344" r:id="rId23"/>
    <p:sldId id="348" r:id="rId24"/>
    <p:sldId id="347" r:id="rId25"/>
    <p:sldId id="354" r:id="rId26"/>
    <p:sldId id="345" r:id="rId27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e Bruin" initials="JdB" lastIdx="1" clrIdx="0">
    <p:extLst>
      <p:ext uri="{19B8F6BF-5375-455C-9EA6-DF929625EA0E}">
        <p15:presenceInfo xmlns:p15="http://schemas.microsoft.com/office/powerpoint/2012/main" userId="Jack de Bru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F"/>
    <a:srgbClr val="006AB8"/>
    <a:srgbClr val="1B8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0C420-6C98-4C0F-A943-1BB32E7B6573}" v="4" dt="2020-09-01T07:46:23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04" autoAdjust="0"/>
  </p:normalViewPr>
  <p:slideViewPr>
    <p:cSldViewPr snapToGrid="0" snapToObjects="1">
      <p:cViewPr varScale="1">
        <p:scale>
          <a:sx n="65" d="100"/>
          <a:sy n="65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drich, CCJ (Carmen)" userId="aca66dc4-9ea9-498d-9105-176151d848c5" providerId="ADAL" clId="{B410C420-6C98-4C0F-A943-1BB32E7B6573}"/>
    <pc:docChg chg="undo custSel modSld">
      <pc:chgData name="Friedrich, CCJ (Carmen)" userId="aca66dc4-9ea9-498d-9105-176151d848c5" providerId="ADAL" clId="{B410C420-6C98-4C0F-A943-1BB32E7B6573}" dt="2020-09-01T07:46:37.276" v="26" actId="1076"/>
      <pc:docMkLst>
        <pc:docMk/>
      </pc:docMkLst>
      <pc:sldChg chg="addSp delSp modSp mod">
        <pc:chgData name="Friedrich, CCJ (Carmen)" userId="aca66dc4-9ea9-498d-9105-176151d848c5" providerId="ADAL" clId="{B410C420-6C98-4C0F-A943-1BB32E7B6573}" dt="2020-09-01T07:46:37.276" v="26" actId="1076"/>
        <pc:sldMkLst>
          <pc:docMk/>
          <pc:sldMk cId="171308170" sldId="347"/>
        </pc:sldMkLst>
        <pc:spChg chg="del">
          <ac:chgData name="Friedrich, CCJ (Carmen)" userId="aca66dc4-9ea9-498d-9105-176151d848c5" providerId="ADAL" clId="{B410C420-6C98-4C0F-A943-1BB32E7B6573}" dt="2020-09-01T07:38:38.573" v="0" actId="478"/>
          <ac:spMkLst>
            <pc:docMk/>
            <pc:sldMk cId="171308170" sldId="347"/>
            <ac:spMk id="3" creationId="{00000000-0000-0000-0000-000000000000}"/>
          </ac:spMkLst>
        </pc:spChg>
        <pc:spChg chg="add del mod">
          <ac:chgData name="Friedrich, CCJ (Carmen)" userId="aca66dc4-9ea9-498d-9105-176151d848c5" providerId="ADAL" clId="{B410C420-6C98-4C0F-A943-1BB32E7B6573}" dt="2020-09-01T07:42:32.638" v="17"/>
          <ac:spMkLst>
            <pc:docMk/>
            <pc:sldMk cId="171308170" sldId="347"/>
            <ac:spMk id="5" creationId="{5C3531FF-136A-410C-8812-3389C8FDD5E7}"/>
          </ac:spMkLst>
        </pc:spChg>
        <pc:spChg chg="add del">
          <ac:chgData name="Friedrich, CCJ (Carmen)" userId="aca66dc4-9ea9-498d-9105-176151d848c5" providerId="ADAL" clId="{B410C420-6C98-4C0F-A943-1BB32E7B6573}" dt="2020-09-01T07:41:00.982" v="14"/>
          <ac:spMkLst>
            <pc:docMk/>
            <pc:sldMk cId="171308170" sldId="347"/>
            <ac:spMk id="7" creationId="{D3829B7E-3B4E-48E0-B4D8-5FA26C0D8E0F}"/>
          </ac:spMkLst>
        </pc:spChg>
        <pc:spChg chg="add del mod">
          <ac:chgData name="Friedrich, CCJ (Carmen)" userId="aca66dc4-9ea9-498d-9105-176151d848c5" providerId="ADAL" clId="{B410C420-6C98-4C0F-A943-1BB32E7B6573}" dt="2020-09-01T07:41:00.463" v="13" actId="478"/>
          <ac:spMkLst>
            <pc:docMk/>
            <pc:sldMk cId="171308170" sldId="347"/>
            <ac:spMk id="9" creationId="{EE818047-5442-49F5-9948-1FBCB3D3A35C}"/>
          </ac:spMkLst>
        </pc:spChg>
        <pc:spChg chg="add del mod">
          <ac:chgData name="Friedrich, CCJ (Carmen)" userId="aca66dc4-9ea9-498d-9105-176151d848c5" providerId="ADAL" clId="{B410C420-6C98-4C0F-A943-1BB32E7B6573}" dt="2020-09-01T07:40:58.079" v="8" actId="478"/>
          <ac:spMkLst>
            <pc:docMk/>
            <pc:sldMk cId="171308170" sldId="347"/>
            <ac:spMk id="11" creationId="{0D24C82B-4A6D-4D76-B96A-ED30AEFFF2AF}"/>
          </ac:spMkLst>
        </pc:spChg>
        <pc:spChg chg="add del mod">
          <ac:chgData name="Friedrich, CCJ (Carmen)" userId="aca66dc4-9ea9-498d-9105-176151d848c5" providerId="ADAL" clId="{B410C420-6C98-4C0F-A943-1BB32E7B6573}" dt="2020-09-01T07:46:23.385" v="21"/>
          <ac:spMkLst>
            <pc:docMk/>
            <pc:sldMk cId="171308170" sldId="347"/>
            <ac:spMk id="14" creationId="{463AA6AB-08D9-45CD-A585-1D0744A45135}"/>
          </ac:spMkLst>
        </pc:spChg>
        <pc:graphicFrameChg chg="add del mod">
          <ac:chgData name="Friedrich, CCJ (Carmen)" userId="aca66dc4-9ea9-498d-9105-176151d848c5" providerId="ADAL" clId="{B410C420-6C98-4C0F-A943-1BB32E7B6573}" dt="2020-09-01T07:41:00.982" v="14"/>
          <ac:graphicFrameMkLst>
            <pc:docMk/>
            <pc:sldMk cId="171308170" sldId="347"/>
            <ac:graphicFrameMk id="6" creationId="{FA6C8047-CE24-454A-AF77-A3188E2DC451}"/>
          </ac:graphicFrameMkLst>
        </pc:graphicFrameChg>
        <pc:picChg chg="add del mod">
          <ac:chgData name="Friedrich, CCJ (Carmen)" userId="aca66dc4-9ea9-498d-9105-176151d848c5" providerId="ADAL" clId="{B410C420-6C98-4C0F-A943-1BB32E7B6573}" dt="2020-09-01T07:42:47.354" v="20" actId="478"/>
          <ac:picMkLst>
            <pc:docMk/>
            <pc:sldMk cId="171308170" sldId="347"/>
            <ac:picMk id="12" creationId="{D579F137-CFA9-4115-A684-E6124EA2D95E}"/>
          </ac:picMkLst>
        </pc:picChg>
        <pc:picChg chg="add mod">
          <ac:chgData name="Friedrich, CCJ (Carmen)" userId="aca66dc4-9ea9-498d-9105-176151d848c5" providerId="ADAL" clId="{B410C420-6C98-4C0F-A943-1BB32E7B6573}" dt="2020-09-01T07:46:37.276" v="26" actId="1076"/>
          <ac:picMkLst>
            <pc:docMk/>
            <pc:sldMk cId="171308170" sldId="347"/>
            <ac:picMk id="15" creationId="{0268F7BE-AAA4-47BD-9034-EB40AE7010E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B577-CA4B-4CD1-880C-1CEE53DB577D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45B38-D952-453D-8391-C91D3ABE3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076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39F75-4F80-44DB-9C73-DD7E87FAFA04}" type="datetimeFigureOut">
              <a:rPr lang="nl-NL" smtClean="0"/>
              <a:t>2-9-2020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27DD9-A4EB-4694-99F2-FE6AE2CA0DD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24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63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7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58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53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19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11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6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82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10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VOION 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6912768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500"/>
              </a:lnSpc>
              <a:defRPr sz="5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84213" y="495300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711331-6D0F-4C5A-9EB0-5D9C325CB051}" type="datetime3">
              <a:rPr lang="nl-NL"/>
              <a:pPr>
                <a:defRPr/>
              </a:pPr>
              <a:t>2/9/20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28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595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692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987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294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170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Logo Powerpoi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 2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go Powerpoi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04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 Powerpoi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9776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19F7-D318-4919-BE5C-5D6C14A0AF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854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VOION 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6912768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500"/>
              </a:lnSpc>
              <a:defRPr sz="5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84213" y="495300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071CC6-54DF-4787-B5D9-2A27CC7BD7FC}" type="datetime3">
              <a:rPr lang="nl-NL"/>
              <a:pPr>
                <a:defRPr/>
              </a:pPr>
              <a:t>2/9/20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84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 descr="VOION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128792" cy="100811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3400" b="1">
                <a:solidFill>
                  <a:srgbClr val="A8008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492897"/>
            <a:ext cx="7200800" cy="345638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buFontTx/>
              <a:buNone/>
              <a:defRPr sz="28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1pPr>
            <a:lvl2pPr marL="355600" indent="-355600">
              <a:lnSpc>
                <a:spcPts val="3000"/>
              </a:lnSpc>
              <a:spcBef>
                <a:spcPts val="0"/>
              </a:spcBef>
              <a:buClr>
                <a:srgbClr val="A80086"/>
              </a:buClr>
              <a:buSzPct val="120000"/>
              <a:buFont typeface="Arial" pitchFamily="34" charset="0"/>
              <a:buChar char="●"/>
              <a:defRPr sz="20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2pPr>
            <a:lvl3pPr marL="538163" indent="-182563">
              <a:lnSpc>
                <a:spcPts val="2000"/>
              </a:lnSpc>
              <a:spcBef>
                <a:spcPts val="0"/>
              </a:spcBef>
              <a:buClr>
                <a:srgbClr val="004F6F"/>
              </a:buClr>
              <a:buFont typeface="Arial" pitchFamily="34" charset="0"/>
              <a:buChar char="‒"/>
              <a:defRPr sz="18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3pPr>
            <a:lvl4pPr marL="538163" indent="0">
              <a:buFontTx/>
              <a:buNone/>
              <a:defRPr sz="1800" i="1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4pPr>
            <a:lvl5pPr marL="719138" indent="-180975">
              <a:buSzPct val="180000"/>
              <a:buFont typeface="Arial" pitchFamily="34" charset="0"/>
              <a:buChar char="•"/>
              <a:tabLst/>
              <a:defRPr sz="1600" i="1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371475"/>
            <a:ext cx="1081087" cy="215900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6D1CC7-2113-49F2-B427-AA0E59CCFB3B}" type="datetime3">
              <a:rPr lang="nl-NL"/>
              <a:pPr>
                <a:defRPr/>
              </a:pPr>
              <a:t>2/9/20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87450" y="6356350"/>
            <a:ext cx="28956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rgbClr val="A800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3007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A80086"/>
                </a:solidFill>
              </a:defRPr>
            </a:lvl1pPr>
          </a:lstStyle>
          <a:p>
            <a:fld id="{2B4414A9-5F44-4F46-A4EC-C3416C2F198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88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843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907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69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974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908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15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PPO_blauw_voorpowerpoin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680"/>
            <a:ext cx="9200444" cy="509376"/>
          </a:xfrm>
          <a:prstGeom prst="rect">
            <a:avLst/>
          </a:prstGeom>
        </p:spPr>
      </p:pic>
      <p:pic>
        <p:nvPicPr>
          <p:cNvPr id="3" name="Picture 6" descr="APPO_logo_2016_PP_08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37" y="185513"/>
            <a:ext cx="1600020" cy="6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30058" name="Picture 10" descr="Logo Powerpoint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9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F6094E38-6F9D-4041-B8D6-C2B0669E3E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33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47145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derwijsloket.com/over-het-loket/" TargetMode="External"/><Relationship Id="rId3" Type="http://schemas.openxmlformats.org/officeDocument/2006/relationships/hyperlink" Target="https://www.voion.nl/media/1697/handreikingregionalesamenwerkingoppersoneelsgebieddefmetbijlagenseptember201811092018.pdf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uxH0xbzdeFw" TargetMode="External"/><Relationship Id="rId5" Type="http://schemas.openxmlformats.org/officeDocument/2006/relationships/hyperlink" Target="https://www.voion.nl/nieuws/terugblik-op-de-week-van-het-regionale-loket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voion.nl/inspiratie/samenwerking-leiden-en-duin-en-bollenstreek-zorgt-voor-succesvolle-matching-door-regionaal-lok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orionscholen.eu/orion-vacatur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ota.nl/" TargetMode="External"/><Relationship Id="rId5" Type="http://schemas.openxmlformats.org/officeDocument/2006/relationships/hyperlink" Target="https://www.voion.nl/onderwijsarbeidsmarkt/arbeidsmarktcijfers/regionale-gegevens/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ion.nl/onderwijsarbeidsmarkt/samenwerking-netwerken/subsidie-regionale-aanpak-lerarentekort-ocw/deelnemende-schoolbesturen/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s://ap.lc/OYiOH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aanpaklerarentekort.nl/" TargetMode="Externa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503" y="1526494"/>
            <a:ext cx="7531284" cy="1674819"/>
          </a:xfrm>
        </p:spPr>
        <p:txBody>
          <a:bodyPr/>
          <a:lstStyle/>
          <a:p>
            <a:r>
              <a:rPr lang="nl-NL" dirty="0"/>
              <a:t>Regionale Aanpak Personeelstekorten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Seizoenstart </a:t>
            </a:r>
            <a:r>
              <a:rPr lang="nl-NL" dirty="0" smtClean="0"/>
              <a:t>vo</a:t>
            </a:r>
            <a:br>
              <a:rPr lang="nl-NL" dirty="0" smtClean="0"/>
            </a:br>
            <a:r>
              <a:rPr lang="nl-NL" dirty="0" smtClean="0"/>
              <a:t>september </a:t>
            </a:r>
            <a:r>
              <a:rPr lang="nl-NL" dirty="0"/>
              <a:t>2020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2800" dirty="0"/>
              <a:t>Mogelijk gemaakt door: Ministerie van OCW</a:t>
            </a:r>
          </a:p>
        </p:txBody>
      </p:sp>
    </p:spTree>
    <p:extLst>
      <p:ext uri="{BB962C8B-B14F-4D97-AF65-F5344CB8AC3E}">
        <p14:creationId xmlns:p14="http://schemas.microsoft.com/office/powerpoint/2010/main" val="128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Poll: Regionaal loket (5 min)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4724" y="1799303"/>
            <a:ext cx="7200800" cy="4005961"/>
          </a:xfrm>
        </p:spPr>
        <p:txBody>
          <a:bodyPr/>
          <a:lstStyle/>
          <a:p>
            <a:r>
              <a:rPr lang="nl-NL" dirty="0"/>
              <a:t>Geef via de chat </a:t>
            </a:r>
            <a:r>
              <a:rPr lang="nl-NL" dirty="0" smtClean="0"/>
              <a:t>kort aan</a:t>
            </a:r>
            <a:r>
              <a:rPr lang="nl-NL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 smtClean="0"/>
              <a:t>In </a:t>
            </a:r>
            <a:r>
              <a:rPr lang="nl-NL" i="1" dirty="0"/>
              <a:t>welke fase van ontwikkeling jullie regionaal loket zich </a:t>
            </a:r>
            <a:r>
              <a:rPr lang="nl-NL" i="1" dirty="0" smtClean="0"/>
              <a:t>bevindt</a:t>
            </a:r>
          </a:p>
          <a:p>
            <a:pPr marL="527050" lvl="1" indent="-514350">
              <a:buFont typeface="Wingdings" panose="05000000000000000000" pitchFamily="2" charset="2"/>
              <a:buChar char="q"/>
            </a:pPr>
            <a:r>
              <a:rPr lang="nl-NL" i="1" dirty="0" smtClean="0"/>
              <a:t>Oriëntatiefase</a:t>
            </a:r>
            <a:endParaRPr lang="nl-NL" i="1" dirty="0"/>
          </a:p>
          <a:p>
            <a:pPr marL="527050" lvl="1" indent="-514350">
              <a:buFont typeface="Wingdings" panose="05000000000000000000" pitchFamily="2" charset="2"/>
              <a:buChar char="q"/>
            </a:pPr>
            <a:r>
              <a:rPr lang="nl-NL" i="1" dirty="0" smtClean="0"/>
              <a:t>Startfase</a:t>
            </a:r>
          </a:p>
          <a:p>
            <a:pPr marL="527050" lvl="1" indent="-514350">
              <a:buFont typeface="Wingdings" panose="05000000000000000000" pitchFamily="2" charset="2"/>
              <a:buChar char="q"/>
            </a:pPr>
            <a:r>
              <a:rPr lang="nl-NL" i="1" dirty="0" smtClean="0"/>
              <a:t>Doorontwikkelingsfase</a:t>
            </a:r>
            <a:endParaRPr lang="nl-NL" i="1" dirty="0"/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Welke volgende stap op welk onderdeel jullie willen zetten en op </a:t>
            </a:r>
            <a:r>
              <a:rPr lang="nl-NL" i="1" dirty="0" smtClean="0"/>
              <a:t>korte termijn</a:t>
            </a:r>
            <a:r>
              <a:rPr lang="nl-NL" i="1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Wat nodig is om dit te bereiken?</a:t>
            </a:r>
          </a:p>
        </p:txBody>
      </p:sp>
    </p:spTree>
    <p:extLst>
      <p:ext uri="{BB962C8B-B14F-4D97-AF65-F5344CB8AC3E}">
        <p14:creationId xmlns:p14="http://schemas.microsoft.com/office/powerpoint/2010/main" val="40370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Vraagstuk bespreken (15 min.)</a:t>
            </a:r>
            <a:endParaRPr lang="nl-NL" dirty="0"/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66" y="1875793"/>
            <a:ext cx="3991320" cy="2194762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5578577" y="1968320"/>
            <a:ext cx="3152747" cy="2009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5"/>
              </a:rPr>
              <a:t>https://www.voion.nl/nieuws/terugblik-op-de-week-van-het-regionale-loket/</a:t>
            </a:r>
            <a:endParaRPr lang="nl-NL" dirty="0"/>
          </a:p>
        </p:txBody>
      </p:sp>
      <p:pic>
        <p:nvPicPr>
          <p:cNvPr id="3" name="Afbeelding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66" y="4392169"/>
            <a:ext cx="4318945" cy="2124925"/>
          </a:xfrm>
          <a:prstGeom prst="rect">
            <a:avLst/>
          </a:prstGeom>
        </p:spPr>
      </p:pic>
      <p:pic>
        <p:nvPicPr>
          <p:cNvPr id="5" name="Afbeelding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66" y="4392169"/>
            <a:ext cx="4318945" cy="2124925"/>
          </a:xfrm>
          <a:prstGeom prst="rect">
            <a:avLst/>
          </a:prstGeom>
        </p:spPr>
      </p:pic>
      <p:pic>
        <p:nvPicPr>
          <p:cNvPr id="10" name="Afbeelding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8577" y="4543693"/>
            <a:ext cx="2806969" cy="4141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8576" y="5660572"/>
            <a:ext cx="3152747" cy="10668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578577" y="5014241"/>
            <a:ext cx="315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Afstemming tussen landelijk en lokaal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134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Poll: Oriëntatiebijeenkomsten (5 min)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69" y="4645742"/>
            <a:ext cx="2920731" cy="219054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4620" y="1873045"/>
            <a:ext cx="7200800" cy="3644187"/>
          </a:xfrm>
        </p:spPr>
        <p:txBody>
          <a:bodyPr/>
          <a:lstStyle/>
          <a:p>
            <a:r>
              <a:rPr lang="nl-NL" dirty="0"/>
              <a:t>Geef via de chat aan: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Wie van jullie geeft in de 1</a:t>
            </a:r>
            <a:r>
              <a:rPr lang="nl-NL" i="1" baseline="30000" dirty="0"/>
              <a:t>e</a:t>
            </a:r>
            <a:r>
              <a:rPr lang="nl-NL" i="1" dirty="0"/>
              <a:t> covid-19 periode zijn oriëntatie- en matchings- bijeenkomsten door laten gaan? In welke (</a:t>
            </a:r>
            <a:r>
              <a:rPr lang="nl-NL" i="1" dirty="0" err="1"/>
              <a:t>uitwerkings</a:t>
            </a:r>
            <a:r>
              <a:rPr lang="nl-NL" i="1" dirty="0"/>
              <a:t>)vorm?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Wat zou je met de opgedane ervaring in de toekomst anders doen? 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Welke gouden tip zou je willen meegeven?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6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Vraagstuk bespreken (15 min.)</a:t>
            </a:r>
          </a:p>
        </p:txBody>
      </p:sp>
      <p:pic>
        <p:nvPicPr>
          <p:cNvPr id="5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3226" y="2121186"/>
            <a:ext cx="3290672" cy="41262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26" y="2121186"/>
            <a:ext cx="4158885" cy="41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Poll: invulling vacatureruimte/</a:t>
            </a:r>
            <a:r>
              <a:rPr lang="nl-NL" dirty="0" err="1"/>
              <a:t>overformatie</a:t>
            </a:r>
            <a:r>
              <a:rPr lang="nl-NL" dirty="0"/>
              <a:t> (5 min)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060848"/>
            <a:ext cx="6912768" cy="4612333"/>
          </a:xfrm>
        </p:spPr>
        <p:txBody>
          <a:bodyPr/>
          <a:lstStyle/>
          <a:p>
            <a:r>
              <a:rPr lang="nl-NL" dirty="0"/>
              <a:t>Geef via de chat kort aan: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 smtClean="0"/>
              <a:t>Ik </a:t>
            </a:r>
            <a:r>
              <a:rPr lang="nl-NL" i="1" dirty="0"/>
              <a:t>had dit jaar meer vacatures dan kandidaten of; Ik had dit jaar meer kandidaten dan vacatures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Ik heb structureel te korten of ik heb structureel overschot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Vertel kort welke oplossingsrichtingen je hebt gekozen voor het vraagstuk</a:t>
            </a:r>
          </a:p>
          <a:p>
            <a:r>
              <a:rPr lang="nl-NL" b="1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4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Vraagstuk bespreken (15 min.)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824" y="1916831"/>
            <a:ext cx="7200800" cy="3888433"/>
          </a:xfrm>
        </p:spPr>
        <p:txBody>
          <a:bodyPr/>
          <a:lstStyle/>
          <a:p>
            <a:r>
              <a:rPr lang="nl-NL" b="1" dirty="0"/>
              <a:t>	</a:t>
            </a:r>
            <a:r>
              <a:rPr lang="nl-NL" dirty="0"/>
              <a:t>Op welke wijze willen of kunnen jullie bouwen aan een bovenregionaal </a:t>
            </a:r>
            <a:r>
              <a:rPr lang="nl-NL"/>
              <a:t>netwerk </a:t>
            </a:r>
            <a:r>
              <a:rPr lang="nl-NL" smtClean="0"/>
              <a:t>van loketten </a:t>
            </a:r>
            <a:r>
              <a:rPr lang="nl-NL" dirty="0"/>
              <a:t>waarin je elkaar sneller weten te vinden? (Voor tal van vraagstukken)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" y="3984460"/>
            <a:ext cx="4537992" cy="252197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572000" y="45067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/>
              <a:t>’Ik heb een fantastische kandidaat die absoluut geschikt is om een onderwijscarrière aan te gaan maar onze vacatures zijn vervuld. Zijn er geen mogelijkheden in aanpalende regio’s?” </a:t>
            </a:r>
          </a:p>
        </p:txBody>
      </p:sp>
    </p:spTree>
    <p:extLst>
      <p:ext uri="{BB962C8B-B14F-4D97-AF65-F5344CB8AC3E}">
        <p14:creationId xmlns:p14="http://schemas.microsoft.com/office/powerpoint/2010/main" val="201087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Uitwerkingen</a:t>
            </a:r>
          </a:p>
        </p:txBody>
      </p:sp>
      <p:pic>
        <p:nvPicPr>
          <p:cNvPr id="6" name="Tijdelijke aanduiding voor inhoud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7" y="1557338"/>
            <a:ext cx="4395020" cy="47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0465" y="1557338"/>
            <a:ext cx="3407959" cy="209720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206181" y="4070555"/>
            <a:ext cx="3436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5"/>
              </a:rPr>
              <a:t>Voion: Regionale </a:t>
            </a:r>
            <a:r>
              <a:rPr lang="nl-NL" dirty="0" smtClean="0">
                <a:hlinkClick r:id="rId5"/>
              </a:rPr>
              <a:t>Arbeidsmarktcijfers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RMC vorming, o.a.:</a:t>
            </a:r>
          </a:p>
          <a:p>
            <a:r>
              <a:rPr lang="nl-NL" dirty="0">
                <a:hlinkClick r:id="rId6"/>
              </a:rPr>
              <a:t>https://www.vota.nl</a:t>
            </a:r>
            <a:r>
              <a:rPr lang="nl-NL" dirty="0" smtClean="0">
                <a:hlinkClick r:id="rId6"/>
              </a:rPr>
              <a:t>/</a:t>
            </a:r>
            <a:r>
              <a:rPr lang="nl-NL" dirty="0" smtClean="0"/>
              <a:t> , Drenthe</a:t>
            </a:r>
            <a:r>
              <a:rPr lang="nl-NL" dirty="0"/>
              <a:t>, </a:t>
            </a:r>
            <a:r>
              <a:rPr lang="nl-NL" dirty="0">
                <a:hlinkClick r:id="rId7"/>
              </a:rPr>
              <a:t>https://www.orionscholen.eu/orion-vacatures</a:t>
            </a:r>
            <a:r>
              <a:rPr lang="nl-NL" dirty="0" smtClean="0">
                <a:hlinkClick r:id="rId7"/>
              </a:rPr>
              <a:t>/</a:t>
            </a:r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10" name="Rechthoekig bijschrift 9"/>
          <p:cNvSpPr/>
          <p:nvPr/>
        </p:nvSpPr>
        <p:spPr>
          <a:xfrm>
            <a:off x="3510116" y="1536053"/>
            <a:ext cx="1283111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Regionale </a:t>
            </a:r>
            <a:r>
              <a:rPr lang="nl-NL" dirty="0" smtClean="0"/>
              <a:t>SPP</a:t>
            </a:r>
            <a:endParaRPr lang="nl-NL" dirty="0"/>
          </a:p>
        </p:txBody>
      </p:sp>
      <p:sp>
        <p:nvSpPr>
          <p:cNvPr id="11" name="Rechthoekig bijschrift 10"/>
          <p:cNvSpPr/>
          <p:nvPr/>
        </p:nvSpPr>
        <p:spPr>
          <a:xfrm>
            <a:off x="4980465" y="1557337"/>
            <a:ext cx="3384408" cy="80240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Samenwerking loketten</a:t>
            </a:r>
          </a:p>
        </p:txBody>
      </p:sp>
    </p:spTree>
    <p:extLst>
      <p:ext uri="{BB962C8B-B14F-4D97-AF65-F5344CB8AC3E}">
        <p14:creationId xmlns:p14="http://schemas.microsoft.com/office/powerpoint/2010/main" val="35888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Het net ophalen, afronden en vervolg</a:t>
            </a:r>
            <a:br>
              <a:rPr lang="nl-NL" dirty="0"/>
            </a:b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596435" cy="3852093"/>
          </a:xfrm>
        </p:spPr>
      </p:pic>
    </p:spTree>
    <p:extLst>
      <p:ext uri="{BB962C8B-B14F-4D97-AF65-F5344CB8AC3E}">
        <p14:creationId xmlns:p14="http://schemas.microsoft.com/office/powerpoint/2010/main" val="42209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 ophalen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Evaluatie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(</a:t>
            </a:r>
            <a:r>
              <a:rPr lang="nl-NL" dirty="0" err="1"/>
              <a:t>ondersteunings</a:t>
            </a:r>
            <a:r>
              <a:rPr lang="nl-NL" dirty="0"/>
              <a:t>) vragen voor het vervolg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Vervolg kennisdelingsactiviteiten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87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bijeenkomst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259632" y="2060848"/>
            <a:ext cx="7128792" cy="38884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Heeft </a:t>
            </a:r>
            <a:r>
              <a:rPr lang="nl-NL" dirty="0"/>
              <a:t>de bijeenkomst aan uw verwachtingen </a:t>
            </a:r>
            <a:r>
              <a:rPr lang="nl-NL" dirty="0" smtClean="0"/>
              <a:t>voldaan?	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Geef s.v.p. een toelichting per onderdeel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‘</a:t>
            </a:r>
            <a:r>
              <a:rPr lang="nl-NL" dirty="0"/>
              <a:t>Regionaal informatiepunt’: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nl-NL" dirty="0"/>
              <a:t>‘</a:t>
            </a:r>
            <a:r>
              <a:rPr lang="nl-NL" dirty="0" err="1"/>
              <a:t>Orientatiëbijeenkomsten</a:t>
            </a:r>
            <a:r>
              <a:rPr lang="nl-NL" dirty="0" smtClean="0"/>
              <a:t>’: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nl-NL" dirty="0"/>
              <a:t>‘Mogelijkheden in aanpalende regio’s’: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tijdens de sessie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7574"/>
            <a:ext cx="7200800" cy="48745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Microfoon 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Vragen: Hand opsteken via de ‘’hand button’’ of via </a:t>
            </a:r>
            <a:r>
              <a:rPr lang="nl-NL" sz="2000" dirty="0" smtClean="0"/>
              <a:t>chatfunctie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Bijeenkomst wordt opgenomen om achteraf een schriftelijke impressie van de sessie(s) te maken en te delen. Vanzelfsprekend zal dit geanonimiseerd </a:t>
            </a:r>
            <a:r>
              <a:rPr lang="nl-NL" sz="2000" dirty="0" smtClean="0"/>
              <a:t>plaatsvinden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2DAEA4-0464-5A45-B107-A10753DD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8" y="5636275"/>
            <a:ext cx="928147" cy="8458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26226A-16DB-F244-A9BB-CEF9FDD35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71" y="5690180"/>
            <a:ext cx="6510796" cy="8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bijeenkomst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259632" y="2060848"/>
            <a:ext cx="7128792" cy="444155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nl-NL" dirty="0" smtClean="0"/>
              <a:t>Welk </a:t>
            </a:r>
            <a:r>
              <a:rPr lang="nl-NL" dirty="0"/>
              <a:t>rapportcijfer (1t/m10) geeft u als waardering voor de bijeenkomst in zijn </a:t>
            </a:r>
            <a:r>
              <a:rPr lang="nl-NL" dirty="0" smtClean="0"/>
              <a:t>geheel?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NL" dirty="0" smtClean="0"/>
              <a:t>Verdere opmerkingen/suggesties?</a:t>
            </a:r>
            <a:endParaRPr lang="nl-NL" dirty="0"/>
          </a:p>
          <a:p>
            <a:pPr marL="514350" indent="-514350">
              <a:buFont typeface="+mj-lt"/>
              <a:buAutoNum type="arabicPeriod" startAt="3"/>
            </a:pPr>
            <a:r>
              <a:rPr lang="nl-NL" dirty="0" smtClean="0"/>
              <a:t>Hoe </a:t>
            </a:r>
            <a:r>
              <a:rPr lang="nl-NL" dirty="0"/>
              <a:t>hebben jullie het ervaren om met de projectleiders samen te sparren? Hebben jullie behoefte aan een vervolgbijeenkomst in deze vorm?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kennisdelingsactiviteiten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060848"/>
            <a:ext cx="7513924" cy="41777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30 september 2020 van 15.00u - 17.00u: Anders organiseren, anders formeren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14 of 21 oktober (verschilt per regio): Tekortvakken: kansrijke initiatieven en aanpakken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25 november van 15.00u - 17.00u: Duurzaam ontwikkelen van het personeel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Voortgangs- en (soms) startgesprek </a:t>
            </a:r>
          </a:p>
        </p:txBody>
      </p:sp>
    </p:spTree>
    <p:extLst>
      <p:ext uri="{BB962C8B-B14F-4D97-AF65-F5344CB8AC3E}">
        <p14:creationId xmlns:p14="http://schemas.microsoft.com/office/powerpoint/2010/main" val="5272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</a:t>
            </a:r>
            <a:r>
              <a:rPr lang="nl-NL" dirty="0" smtClean="0"/>
              <a:t>Korte kennismaking:</a:t>
            </a:r>
            <a:br>
              <a:rPr lang="nl-NL" dirty="0" smtClean="0"/>
            </a:br>
            <a:r>
              <a:rPr lang="nl-NL" dirty="0" smtClean="0"/>
              <a:t>    Naam, functie/rol en RAP-regio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95054"/>
            <a:ext cx="7128792" cy="3252216"/>
          </a:xfrm>
        </p:spPr>
      </p:pic>
    </p:spTree>
    <p:extLst>
      <p:ext uri="{BB962C8B-B14F-4D97-AF65-F5344CB8AC3E}">
        <p14:creationId xmlns:p14="http://schemas.microsoft.com/office/powerpoint/2010/main" val="30882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66568"/>
            <a:ext cx="7200800" cy="42827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Check in, korte aftrap vanuit </a:t>
            </a:r>
            <a:r>
              <a:rPr lang="nl-NL" dirty="0" smtClean="0"/>
              <a:t>OCW en Voion, incl. korte </a:t>
            </a:r>
            <a:r>
              <a:rPr lang="nl-NL" dirty="0"/>
              <a:t>onderlinge </a:t>
            </a:r>
            <a:r>
              <a:rPr lang="nl-NL" dirty="0" smtClean="0"/>
              <a:t>kennismaking (10-15 min.)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Vraagstukken bespreken en </a:t>
            </a:r>
            <a:r>
              <a:rPr lang="nl-NL" dirty="0" smtClean="0"/>
              <a:t>kennisdeling (+/- 3 x 20 min.)</a:t>
            </a:r>
            <a:endParaRPr lang="nl-NL" dirty="0"/>
          </a:p>
          <a:p>
            <a:pPr marL="527050" lvl="1" indent="-514350">
              <a:buFont typeface="Arial" panose="020B0604020202020204" pitchFamily="34" charset="0"/>
              <a:buChar char="•"/>
            </a:pPr>
            <a:r>
              <a:rPr lang="nl-NL" dirty="0"/>
              <a:t>Regionaal </a:t>
            </a:r>
            <a:r>
              <a:rPr lang="nl-NL" dirty="0" smtClean="0"/>
              <a:t>loket</a:t>
            </a:r>
            <a:endParaRPr lang="nl-NL" dirty="0"/>
          </a:p>
          <a:p>
            <a:pPr marL="527050" lvl="1" indent="-514350">
              <a:buFont typeface="Arial" panose="020B0604020202020204" pitchFamily="34" charset="0"/>
              <a:buChar char="•"/>
            </a:pPr>
            <a:r>
              <a:rPr lang="nl-NL" dirty="0" smtClean="0"/>
              <a:t>Oriëntatiebijeenkomsten</a:t>
            </a:r>
            <a:endParaRPr lang="nl-NL" dirty="0"/>
          </a:p>
          <a:p>
            <a:pPr marL="527050" lvl="1" indent="-514350">
              <a:buFont typeface="Arial" panose="020B0604020202020204" pitchFamily="34" charset="0"/>
              <a:buChar char="•"/>
            </a:pPr>
            <a:r>
              <a:rPr lang="nl-NL" dirty="0"/>
              <a:t>Mogelijkheden in aanpalende </a:t>
            </a:r>
            <a:r>
              <a:rPr lang="nl-NL" dirty="0" smtClean="0"/>
              <a:t>regio’s en onderlinge verbinding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Afronden en </a:t>
            </a:r>
            <a:r>
              <a:rPr lang="nl-NL" dirty="0" smtClean="0"/>
              <a:t>vervolg (10-15 min.)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167" y="2474913"/>
            <a:ext cx="7952533" cy="942975"/>
          </a:xfrm>
        </p:spPr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 </a:t>
            </a:r>
            <a:r>
              <a:rPr lang="nl-NL" dirty="0" smtClean="0"/>
              <a:t>	</a:t>
            </a:r>
            <a:r>
              <a:rPr lang="nl-NL" sz="3600" b="1" dirty="0" smtClean="0">
                <a:solidFill>
                  <a:schemeClr val="tx1"/>
                </a:solidFill>
              </a:rPr>
              <a:t>Seizoenstart RAP VO</a:t>
            </a:r>
            <a:endParaRPr lang="nl-NL" altLang="nl-NL" sz="36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0662" y="5383763"/>
            <a:ext cx="3916752" cy="737636"/>
          </a:xfrm>
        </p:spPr>
        <p:txBody>
          <a:bodyPr/>
          <a:lstStyle/>
          <a:p>
            <a:r>
              <a:rPr lang="nl-NL" altLang="nl-NL" dirty="0" smtClean="0"/>
              <a:t>	Dominique van der Elst </a:t>
            </a:r>
            <a:endParaRPr lang="nl-NL" altLang="nl-NL" dirty="0"/>
          </a:p>
          <a:p>
            <a:r>
              <a:rPr lang="nl-NL" altLang="nl-NL" dirty="0" smtClean="0"/>
              <a:t>	2 september 2020 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759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93807-B57F-45FF-A27A-57071182EADB}" type="slidenum"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nl-NL" altLang="nl-NL" b="1" dirty="0" smtClean="0">
                <a:solidFill>
                  <a:schemeClr val="tx1"/>
                </a:solidFill>
                <a:latin typeface="Verdana" pitchFamily="34" charset="0"/>
              </a:rPr>
              <a:t>Regionale aanpak personeelstekorten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26 regio’s gevormd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Minder witte vlekken dan vorig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Meer besturen nemen geheel/ gedeeltelijk deel, was 61% nu72%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Vanuit OCW gaan wij graag met jullie in overleg over start of voortgangsgesprek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5" y="222681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93807-B57F-45FF-A27A-57071182EADB}" type="slidenum"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nl-NL" altLang="nl-NL" b="1" dirty="0" smtClean="0">
                <a:solidFill>
                  <a:schemeClr val="tx1"/>
                </a:solidFill>
                <a:latin typeface="Verdana" pitchFamily="34" charset="0"/>
              </a:rPr>
              <a:t>RAP uitdagingen komende periode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r>
              <a:rPr lang="nl-NL" altLang="nl-NL" dirty="0" smtClean="0">
                <a:latin typeface="Verdana" pitchFamily="34" charset="0"/>
              </a:rPr>
              <a:t>Aan de slag en kennisdelen: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Regionale aanpak in coronatijd….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Inrichting regionaal loket en relatie met het Onderwijsloket</a:t>
            </a:r>
          </a:p>
          <a:p>
            <a:endParaRPr lang="nl-NL" altLang="nl-NL" dirty="0" smtClean="0">
              <a:latin typeface="Verdana" pitchFamily="34" charset="0"/>
            </a:endParaRPr>
          </a:p>
          <a:p>
            <a:r>
              <a:rPr lang="nl-NL" altLang="nl-NL" dirty="0" smtClean="0">
                <a:latin typeface="Verdana" pitchFamily="34" charset="0"/>
              </a:rPr>
              <a:t>Maar 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Verdana" pitchFamily="34" charset="0"/>
              </a:rPr>
              <a:t>Stel vragen… aan DUS-I (subsidieregeling), Voion, OCW en aan elkaar!</a:t>
            </a: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 smtClean="0"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Verdana" pitchFamily="34" charset="0"/>
            </a:endParaRPr>
          </a:p>
          <a:p>
            <a:endParaRPr lang="nl-NL" altLang="nl-NL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6" y="1974592"/>
            <a:ext cx="2884714" cy="18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RAP-regio’s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90943"/>
              </p:ext>
            </p:extLst>
          </p:nvPr>
        </p:nvGraphicFramePr>
        <p:xfrm>
          <a:off x="3657600" y="950907"/>
          <a:ext cx="5486400" cy="63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4" imgW="5667177" imgH="8019957" progId="AcroExch.Document.DC">
                  <p:embed/>
                </p:oleObj>
              </mc:Choice>
              <mc:Fallback>
                <p:oleObj name="Acrobat Document" r:id="rId4" imgW="5667177" imgH="80199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950907"/>
                        <a:ext cx="5486400" cy="639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530942" y="2182761"/>
            <a:ext cx="4041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Site OCW:  </a:t>
            </a:r>
            <a:endParaRPr lang="nl-NL" sz="2000" b="1" dirty="0" smtClean="0"/>
          </a:p>
          <a:p>
            <a:r>
              <a:rPr lang="nl-NL" sz="2000" b="1" u="sng" dirty="0" smtClean="0">
                <a:hlinkClick r:id="rId6"/>
              </a:rPr>
              <a:t>Aanpak Lerarentekort</a:t>
            </a:r>
            <a:r>
              <a:rPr lang="nl-NL" sz="2000" b="1" u="sng" dirty="0" smtClean="0"/>
              <a:t> /   </a:t>
            </a:r>
            <a:endParaRPr lang="nl-NL" sz="2000" b="1" dirty="0" smtClean="0">
              <a:hlinkClick r:id="rId7" tooltip="Aanpak lerarentekort - VO/MBO-regio's"/>
            </a:endParaRPr>
          </a:p>
          <a:p>
            <a:r>
              <a:rPr lang="nl-NL" sz="2000" b="1" dirty="0" smtClean="0">
                <a:hlinkClick r:id="rId7" tooltip="Aanpak lerarentekort - VO/MBO-regio's"/>
              </a:rPr>
              <a:t>Regionale </a:t>
            </a:r>
            <a:r>
              <a:rPr lang="nl-NL" sz="2000" b="1" dirty="0">
                <a:hlinkClick r:id="rId7" tooltip="Aanpak lerarentekort - VO/MBO-regio's"/>
              </a:rPr>
              <a:t>samenwerking vo en mbo</a:t>
            </a:r>
            <a:r>
              <a:rPr lang="nl-NL" sz="2000" b="1" dirty="0"/>
              <a:t> </a:t>
            </a:r>
          </a:p>
          <a:p>
            <a:endParaRPr lang="nl-NL" sz="2000" b="1" dirty="0"/>
          </a:p>
          <a:p>
            <a:r>
              <a:rPr lang="nl-NL" sz="2000" b="1" dirty="0" smtClean="0"/>
              <a:t>En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Site Voion:</a:t>
            </a:r>
            <a:endParaRPr lang="nl-NL" sz="2000" b="1" dirty="0"/>
          </a:p>
          <a:p>
            <a:r>
              <a:rPr lang="nl-NL" sz="2000" b="1" dirty="0">
                <a:hlinkClick r:id="rId8"/>
              </a:rPr>
              <a:t>Deelnemende schoolbesturen RAP</a:t>
            </a:r>
            <a:r>
              <a:rPr lang="nl-N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300" dirty="0"/>
              <a:t>RAP-regeling regionaal loket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210595"/>
            <a:ext cx="7200800" cy="345638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Inrichting van een loket of informatiepunt om geïnteresseerden in een baan in het onderwijs in de regio verder de weg te wijzen (door te </a:t>
            </a:r>
            <a:r>
              <a:rPr lang="nl-NL" dirty="0" smtClean="0"/>
              <a:t>leiden</a:t>
            </a:r>
            <a:r>
              <a:rPr lang="nl-NL" dirty="0"/>
              <a:t>). Het gaat dan bijvoorbeeld om informatie over vacatures, opleidingsroutes en begeleidingsmogelijkheden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655" y="4763729"/>
            <a:ext cx="3407346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jabloon Standaard (07 Rood)">
  <a:themeElements>
    <a:clrScheme name="">
      <a:dk1>
        <a:srgbClr val="000000"/>
      </a:dk1>
      <a:lt1>
        <a:srgbClr val="FFFFFF"/>
      </a:lt1>
      <a:dk2>
        <a:srgbClr val="E70022"/>
      </a:dk2>
      <a:lt2>
        <a:srgbClr val="EEECE1"/>
      </a:lt2>
      <a:accent1>
        <a:srgbClr val="E70022"/>
      </a:accent1>
      <a:accent2>
        <a:srgbClr val="CC003D"/>
      </a:accent2>
      <a:accent3>
        <a:srgbClr val="FFFFFF"/>
      </a:accent3>
      <a:accent4>
        <a:srgbClr val="000000"/>
      </a:accent4>
      <a:accent5>
        <a:srgbClr val="F1AAAB"/>
      </a:accent5>
      <a:accent6>
        <a:srgbClr val="B90036"/>
      </a:accent6>
      <a:hlink>
        <a:srgbClr val="ED8FBB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E70022"/>
      </a:dk2>
      <a:lt2>
        <a:srgbClr val="EEECE1"/>
      </a:lt2>
      <a:accent1>
        <a:srgbClr val="E70022"/>
      </a:accent1>
      <a:accent2>
        <a:srgbClr val="CC003D"/>
      </a:accent2>
      <a:accent3>
        <a:srgbClr val="FFFFFF"/>
      </a:accent3>
      <a:accent4>
        <a:srgbClr val="000000"/>
      </a:accent4>
      <a:accent5>
        <a:srgbClr val="F1AAAB"/>
      </a:accent5>
      <a:accent6>
        <a:srgbClr val="B90036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C45E03505194F8C0C30FC890B4FB4" ma:contentTypeVersion="12" ma:contentTypeDescription="Een nieuw document maken." ma:contentTypeScope="" ma:versionID="5ce49b218c469692e383b81b8dcbce73">
  <xsd:schema xmlns:xsd="http://www.w3.org/2001/XMLSchema" xmlns:xs="http://www.w3.org/2001/XMLSchema" xmlns:p="http://schemas.microsoft.com/office/2006/metadata/properties" xmlns:ns3="5346ba68-151c-4aac-a9fe-e5bd0716856e" xmlns:ns4="1751134f-a159-45d3-8c72-eba4ae71c1eb" targetNamespace="http://schemas.microsoft.com/office/2006/metadata/properties" ma:root="true" ma:fieldsID="315668b5b04cad990aae6af3630f75f6" ns3:_="" ns4:_="">
    <xsd:import namespace="5346ba68-151c-4aac-a9fe-e5bd0716856e"/>
    <xsd:import namespace="1751134f-a159-45d3-8c72-eba4ae71c1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6ba68-151c-4aac-a9fe-e5bd07168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1134f-a159-45d3-8c72-eba4ae71c1e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A022AD-2434-40BD-A480-376E9306A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80E93-02D4-4FBB-ABBE-FE8D07281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6ba68-151c-4aac-a9fe-e5bd0716856e"/>
    <ds:schemaRef ds:uri="1751134f-a159-45d3-8c72-eba4ae71c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2C1E1C-3261-4B8D-BEC8-868170ADCD8D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5346ba68-151c-4aac-a9fe-e5bd0716856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751134f-a159-45d3-8c72-eba4ae71c1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704</Words>
  <Application>Microsoft Office PowerPoint</Application>
  <PresentationFormat>Diavoorstelling (4:3)</PresentationFormat>
  <Paragraphs>121</Paragraphs>
  <Slides>21</Slides>
  <Notes>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Office-thema</vt:lpstr>
      <vt:lpstr>Sjabloon Standaard (07 Rood)</vt:lpstr>
      <vt:lpstr>1_Standaardontwerp</vt:lpstr>
      <vt:lpstr>Acrobat Document</vt:lpstr>
      <vt:lpstr>Regionale Aanpak Personeelstekorten  Seizoenstart vo september 2020  Mogelijk gemaakt door: Ministerie van OCW</vt:lpstr>
      <vt:lpstr>Afspraken tijdens de sessie</vt:lpstr>
      <vt:lpstr>1. Korte kennismaking:     Naam, functie/rol en RAP-regio</vt:lpstr>
      <vt:lpstr>Agenda </vt:lpstr>
      <vt:lpstr>    Seizoenstart RAP VO</vt:lpstr>
      <vt:lpstr>Regionale aanpak personeelstekorten</vt:lpstr>
      <vt:lpstr>RAP uitdagingen komende periode</vt:lpstr>
      <vt:lpstr>RAP-regio’s</vt:lpstr>
      <vt:lpstr>RAP-regeling regionaal loket</vt:lpstr>
      <vt:lpstr>Poll: Regionaal loket (5 min)</vt:lpstr>
      <vt:lpstr>Vraagstuk bespreken (15 min.)</vt:lpstr>
      <vt:lpstr>Poll: Oriëntatiebijeenkomsten (5 min) </vt:lpstr>
      <vt:lpstr>Vraagstuk bespreken (15 min.)</vt:lpstr>
      <vt:lpstr>Poll: invulling vacatureruimte/overformatie (5 min) </vt:lpstr>
      <vt:lpstr>Vraagstuk bespreken (15 min.)</vt:lpstr>
      <vt:lpstr>Uitwerkingen</vt:lpstr>
      <vt:lpstr>Het net ophalen, afronden en vervolg </vt:lpstr>
      <vt:lpstr>Net ophalen</vt:lpstr>
      <vt:lpstr>Evaluatie bijeenkomst</vt:lpstr>
      <vt:lpstr>Evaluatie bijeenkomst</vt:lpstr>
      <vt:lpstr>Vervolg kennisdelingsactiviteiten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Pleijs</dc:creator>
  <cp:lastModifiedBy>Jack de Bruin</cp:lastModifiedBy>
  <cp:revision>475</cp:revision>
  <cp:lastPrinted>2020-09-02T06:33:21Z</cp:lastPrinted>
  <dcterms:created xsi:type="dcterms:W3CDTF">2016-09-05T10:43:54Z</dcterms:created>
  <dcterms:modified xsi:type="dcterms:W3CDTF">2020-09-02T10:43:16Z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0x010100B22C45E03505194F8C0C30FC890B4FB4</vt:lpwstr>
  </property>
</Properties>
</file>