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6" r:id="rId5"/>
    <p:sldMasterId id="2147483688" r:id="rId6"/>
  </p:sldMasterIdLst>
  <p:notesMasterIdLst>
    <p:notesMasterId r:id="rId14"/>
  </p:notesMasterIdLst>
  <p:handoutMasterIdLst>
    <p:handoutMasterId r:id="rId15"/>
  </p:handoutMasterIdLst>
  <p:sldIdLst>
    <p:sldId id="333" r:id="rId7"/>
    <p:sldId id="356" r:id="rId8"/>
    <p:sldId id="362" r:id="rId9"/>
    <p:sldId id="363" r:id="rId10"/>
    <p:sldId id="364" r:id="rId11"/>
    <p:sldId id="365" r:id="rId12"/>
    <p:sldId id="366" r:id="rId13"/>
  </p:sldIdLst>
  <p:sldSz cx="9144000" cy="6858000" type="screen4x3"/>
  <p:notesSz cx="9928225" cy="679767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e Bruin" initials="JdB" lastIdx="1" clrIdx="0">
    <p:extLst>
      <p:ext uri="{19B8F6BF-5375-455C-9EA6-DF929625EA0E}">
        <p15:presenceInfo xmlns:p15="http://schemas.microsoft.com/office/powerpoint/2012/main" userId="Jack de Bru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6F"/>
    <a:srgbClr val="006AB8"/>
    <a:srgbClr val="1B8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1" autoAdjust="0"/>
    <p:restoredTop sz="88504" autoAdjust="0"/>
  </p:normalViewPr>
  <p:slideViewPr>
    <p:cSldViewPr snapToGrid="0" snapToObjects="1">
      <p:cViewPr varScale="1">
        <p:scale>
          <a:sx n="61" d="100"/>
          <a:sy n="61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22-9-2021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45B38-D952-453D-8391-C91D3ABE3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0762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/>
              <a:t>22-9-2021</a:t>
            </a:r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27DD9-A4EB-4694-99F2-FE6AE2CA0DD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2437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7DD9-A4EB-4694-99F2-FE6AE2CA0DD9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/>
              <a:t>22-9-2021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63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2" descr="VOION 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6912768" cy="20162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500"/>
              </a:lnSpc>
              <a:defRPr sz="5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84213" y="495300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22/9/21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28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182153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315595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61692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156987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2212943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2211700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Logo Powerpoi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 2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ogo Powerpoi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421045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 Powerpoin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2029776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19F7-D318-4919-BE5C-5D6C14A0AF0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854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2" descr="VOION 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6912768" cy="20162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500"/>
              </a:lnSpc>
              <a:defRPr sz="5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84213" y="495300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22/9/21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84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 descr="VOION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128792" cy="100811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3400" b="1">
                <a:solidFill>
                  <a:srgbClr val="A8008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492897"/>
            <a:ext cx="7200800" cy="345638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buFontTx/>
              <a:buNone/>
              <a:defRPr sz="28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1pPr>
            <a:lvl2pPr marL="355600" indent="-355600">
              <a:lnSpc>
                <a:spcPts val="3000"/>
              </a:lnSpc>
              <a:spcBef>
                <a:spcPts val="0"/>
              </a:spcBef>
              <a:buClr>
                <a:srgbClr val="A80086"/>
              </a:buClr>
              <a:buSzPct val="120000"/>
              <a:buFont typeface="Arial" pitchFamily="34" charset="0"/>
              <a:buChar char="●"/>
              <a:defRPr sz="20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2pPr>
            <a:lvl3pPr marL="538163" indent="-182563">
              <a:lnSpc>
                <a:spcPts val="2000"/>
              </a:lnSpc>
              <a:spcBef>
                <a:spcPts val="0"/>
              </a:spcBef>
              <a:buClr>
                <a:srgbClr val="004F6F"/>
              </a:buClr>
              <a:buFont typeface="Arial" pitchFamily="34" charset="0"/>
              <a:buChar char="‒"/>
              <a:defRPr sz="18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3pPr>
            <a:lvl4pPr marL="538163" indent="0">
              <a:buFontTx/>
              <a:buNone/>
              <a:defRPr sz="1800" i="1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4pPr>
            <a:lvl5pPr marL="719138" indent="-180975">
              <a:buSzPct val="180000"/>
              <a:buFont typeface="Arial" pitchFamily="34" charset="0"/>
              <a:buChar char="•"/>
              <a:tabLst/>
              <a:defRPr sz="1600" i="1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1188" y="371475"/>
            <a:ext cx="1081087" cy="215900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/>
              <a:t>22/9/21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187450" y="6356350"/>
            <a:ext cx="28956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rgbClr val="A800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3007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A80086"/>
                </a:solidFill>
              </a:defRPr>
            </a:lvl1pPr>
          </a:lstStyle>
          <a:p>
            <a:fld id="{2B4414A9-5F44-4F46-A4EC-C3416C2F198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889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sisdi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57253-5F31-411A-AFD9-DBDB3348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365126"/>
            <a:ext cx="8370093" cy="191477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8B7BE-0AA1-4628-ACCB-A6777328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54" y="2731008"/>
            <a:ext cx="8370092" cy="33467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4CF8F-0746-4F65-8DB3-A5F2B0A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61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400843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77907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226698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38597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172908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PPO_blauw_voorpowerpoint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680"/>
            <a:ext cx="9200444" cy="509376"/>
          </a:xfrm>
          <a:prstGeom prst="rect">
            <a:avLst/>
          </a:prstGeom>
        </p:spPr>
      </p:pic>
      <p:pic>
        <p:nvPicPr>
          <p:cNvPr id="3" name="Picture 6" descr="APPO_logo_2016_PP_08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37" y="185513"/>
            <a:ext cx="1600020" cy="6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3" r:id="rId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E700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altLang="nl-NL"/>
              <a:t>22/9/21</a:t>
            </a:r>
          </a:p>
        </p:txBody>
      </p:sp>
      <p:sp>
        <p:nvSpPr>
          <p:cNvPr id="1300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300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30058" name="Picture 10" descr="Logo Powerpoint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69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altLang="nl-NL"/>
              <a:t>22/9/21</a:t>
            </a:r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F6094E38-6F9D-4041-B8D6-C2B0669E3E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337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47145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47145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RAP 2022-2023</a:t>
            </a:r>
            <a:br>
              <a:rPr lang="nl-NL" dirty="0" smtClean="0"/>
            </a:br>
            <a:r>
              <a:rPr lang="nl-NL" dirty="0" smtClean="0"/>
              <a:t>Verduurzaming van de samenwerking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Mede mogelijk gemaakt door: Ministerie van OCW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21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052736"/>
            <a:ext cx="7777236" cy="1008112"/>
          </a:xfrm>
        </p:spPr>
        <p:txBody>
          <a:bodyPr/>
          <a:lstStyle/>
          <a:p>
            <a:r>
              <a:rPr lang="nl-NL" dirty="0"/>
              <a:t>Welkom – Goed </a:t>
            </a:r>
            <a:r>
              <a:rPr lang="nl-NL" dirty="0" smtClean="0"/>
              <a:t>om weer samen te zijn!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2060848"/>
            <a:ext cx="7777236" cy="3888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Projectleiders RAP en Penvoerders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Seth </a:t>
            </a:r>
            <a:r>
              <a:rPr lang="nl-NL" dirty="0"/>
              <a:t>Hielema en de Taco de Ruiter, OCW directie vo en mbo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Wederom </a:t>
            </a:r>
            <a:r>
              <a:rPr lang="nl-NL" dirty="0"/>
              <a:t>veel bekende gezichten, is voorstellen </a:t>
            </a:r>
            <a:r>
              <a:rPr lang="nl-NL" dirty="0" smtClean="0"/>
              <a:t>nog nodig</a:t>
            </a:r>
            <a:r>
              <a:rPr lang="nl-NL" dirty="0"/>
              <a:t>?</a:t>
            </a:r>
          </a:p>
          <a:p>
            <a:pPr marL="469900" lvl="1" indent="-457200">
              <a:buFont typeface="Arial" panose="020B0604020202020204" pitchFamily="34" charset="0"/>
              <a:buChar char="•"/>
            </a:pPr>
            <a:r>
              <a:rPr lang="nl-NL" sz="1200" dirty="0" smtClean="0"/>
              <a:t>Organisatie: verslaglegging</a:t>
            </a:r>
            <a:r>
              <a:rPr lang="nl-NL" sz="1200" dirty="0"/>
              <a:t>: Daniel </a:t>
            </a:r>
            <a:r>
              <a:rPr lang="nl-NL" sz="1200" dirty="0" smtClean="0"/>
              <a:t>Fesehasion, adviseurs: Robert Hommen en Jack de Bruin</a:t>
            </a:r>
            <a:endParaRPr lang="nl-NL" sz="2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14A9-5F44-4F46-A4EC-C3416C2F198B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22/9/21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8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052736"/>
            <a:ext cx="7777236" cy="1008112"/>
          </a:xfrm>
        </p:spPr>
        <p:txBody>
          <a:bodyPr/>
          <a:lstStyle/>
          <a:p>
            <a:r>
              <a:rPr lang="nl-NL" smtClean="0"/>
              <a:t>RAP 2022 - 2023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727200"/>
            <a:ext cx="7777236" cy="4629150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Op </a:t>
            </a:r>
            <a:r>
              <a:rPr lang="nl-NL" dirty="0"/>
              <a:t>welke </a:t>
            </a:r>
            <a:r>
              <a:rPr lang="nl-NL" dirty="0" smtClean="0"/>
              <a:t>wijze gaan de regio’s </a:t>
            </a:r>
            <a:r>
              <a:rPr lang="nl-NL" dirty="0"/>
              <a:t>de komende periode gebruiken </a:t>
            </a:r>
            <a:r>
              <a:rPr lang="nl-NL" dirty="0" smtClean="0"/>
              <a:t>de </a:t>
            </a:r>
            <a:r>
              <a:rPr lang="nl-NL" dirty="0"/>
              <a:t>volgende stap in de </a:t>
            </a:r>
            <a:r>
              <a:rPr lang="nl-NL" dirty="0" smtClean="0"/>
              <a:t>RAP op te pakken met </a:t>
            </a:r>
            <a:r>
              <a:rPr lang="nl-NL" dirty="0"/>
              <a:t>het oog op het actieplan ‘Duurzaam werken in het onderwijs</a:t>
            </a:r>
            <a:r>
              <a:rPr lang="nl-NL" dirty="0" smtClean="0"/>
              <a:t>’ </a:t>
            </a:r>
            <a:r>
              <a:rPr lang="nl-NL" dirty="0"/>
              <a:t>en ‘Samen Opleiden &amp; Professionaliseren</a:t>
            </a:r>
            <a:r>
              <a:rPr lang="nl-NL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RAP-aanpak: van </a:t>
            </a:r>
            <a:r>
              <a:rPr lang="nl-NL" dirty="0"/>
              <a:t>planvorming tot uitvoering</a:t>
            </a:r>
          </a:p>
          <a:p>
            <a:pPr marL="0" lvl="0" indent="0">
              <a:lnSpc>
                <a:spcPct val="150000"/>
              </a:lnSpc>
            </a:pPr>
            <a:r>
              <a:rPr lang="nl-NL" dirty="0" smtClean="0"/>
              <a:t> 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14A9-5F44-4F46-A4EC-C3416C2F198B}" type="slidenum">
              <a:rPr lang="nl-NL" altLang="nl-NL" smtClean="0"/>
              <a:pPr/>
              <a:t>3</a:t>
            </a:fld>
            <a:endParaRPr lang="nl-NL" alt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22/9/21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7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052736"/>
            <a:ext cx="7777236" cy="1008112"/>
          </a:xfrm>
        </p:spPr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2060848"/>
            <a:ext cx="7777236" cy="3888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Korte</a:t>
            </a:r>
            <a:r>
              <a:rPr lang="nl-NL" dirty="0" smtClean="0"/>
              <a:t> terugblik 1</a:t>
            </a:r>
            <a:r>
              <a:rPr lang="nl-NL" baseline="30000" dirty="0" smtClean="0"/>
              <a:t>e</a:t>
            </a:r>
            <a:r>
              <a:rPr lang="nl-NL" dirty="0" smtClean="0"/>
              <a:t> deel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Aan de hand van thema’s en het gesprek hierover elkaar versterken in de RAP-aanpak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+/- 10 minuten per thema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Evaluatie m.b.v. </a:t>
            </a:r>
            <a:r>
              <a:rPr lang="nl-NL" dirty="0" err="1" smtClean="0"/>
              <a:t>mentimeter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22/9/21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14A9-5F44-4F46-A4EC-C3416C2F198B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02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052736"/>
            <a:ext cx="7777236" cy="1008112"/>
          </a:xfrm>
        </p:spPr>
        <p:txBody>
          <a:bodyPr/>
          <a:lstStyle/>
          <a:p>
            <a:r>
              <a:rPr lang="nl-NL" dirty="0" smtClean="0"/>
              <a:t>Thema’s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574800"/>
            <a:ext cx="7823200" cy="4374481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nl-NL" sz="2000" dirty="0" smtClean="0"/>
              <a:t>Verdichten en verminderen witte vlekken en verhogen participatiegraad mbo, incl. aansluiten/verbinden STO, IML, SO&amp;P</a:t>
            </a:r>
            <a:endParaRPr lang="nl-NL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000" dirty="0" smtClean="0"/>
              <a:t>Het verhogen van de bestuurlijke betrokkenheid (zeggen- &amp; medezeggenschap</a:t>
            </a:r>
            <a:r>
              <a:rPr lang="nl-NL" sz="2000" dirty="0" smtClean="0"/>
              <a:t>), betrokkenheid en impact op de werkvloer </a:t>
            </a:r>
            <a:r>
              <a:rPr lang="nl-NL" sz="2000" dirty="0" smtClean="0"/>
              <a:t>en aansturing van het RAP-netwerk, incl. rol en facilitering projectleider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000" dirty="0" smtClean="0"/>
              <a:t>Uitbouwen van regionaal loket, geënt op de regionale context, incl. het verder professionaliseren van de werknemersreis en uitbreiden contacten met stakeholders zoals de WSP van UWV en bedrijfsleven, incl. LOB-structuren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22/9/21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14A9-5F44-4F46-A4EC-C3416C2F198B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94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052736"/>
            <a:ext cx="7777236" cy="1008112"/>
          </a:xfrm>
        </p:spPr>
        <p:txBody>
          <a:bodyPr/>
          <a:lstStyle/>
          <a:p>
            <a:r>
              <a:rPr lang="nl-NL" dirty="0" smtClean="0"/>
              <a:t>Thema’s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611086"/>
            <a:ext cx="7823200" cy="43381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Op welke wijze om te gaan met de R-SPP opdracht?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Uitvoering </a:t>
            </a:r>
            <a:r>
              <a:rPr lang="nl-NL" sz="2000" dirty="0"/>
              <a:t>geven aan het Bestuursakkoord Flexibilisering lerarenopleidingen, incl. het aanbrengen van een juiste balans; wie is waar verantwoordelijk voor</a:t>
            </a:r>
            <a:r>
              <a:rPr lang="nl-NL" sz="20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Naast het verhogen van de </a:t>
            </a:r>
            <a:r>
              <a:rPr lang="nl-NL" sz="2000" dirty="0" err="1" smtClean="0"/>
              <a:t>zij-instroom</a:t>
            </a:r>
            <a:r>
              <a:rPr lang="nl-NL" sz="2000" dirty="0" smtClean="0"/>
              <a:t> meer aandacht geven aan de initiële instroom. Vergroten van de initiatieven zoals ‘Student voor de klas’, PAL-</a:t>
            </a:r>
            <a:r>
              <a:rPr lang="nl-NL" sz="2000" dirty="0" err="1" smtClean="0"/>
              <a:t>ers</a:t>
            </a:r>
            <a:r>
              <a:rPr lang="nl-NL" sz="2000" dirty="0" smtClean="0"/>
              <a:t> en LOB, incl. anders </a:t>
            </a:r>
            <a:r>
              <a:rPr lang="nl-NL" sz="2000" smtClean="0"/>
              <a:t>organiseren onderwijs</a:t>
            </a:r>
            <a:endParaRPr lang="nl-NL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Aandacht voor behoud en voorkomen vroegtijdige uitval; BSL-, inductieprogramma’s, </a:t>
            </a:r>
            <a:r>
              <a:rPr lang="nl-NL" sz="2000" dirty="0" err="1" smtClean="0"/>
              <a:t>sHRM</a:t>
            </a:r>
            <a:r>
              <a:rPr lang="nl-NL" sz="2000" dirty="0" smtClean="0"/>
              <a:t> en duurzame inzetbaarheid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22/9/21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14A9-5F44-4F46-A4EC-C3416C2F198B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1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052736"/>
            <a:ext cx="7777236" cy="1008112"/>
          </a:xfrm>
        </p:spPr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2060848"/>
            <a:ext cx="7777236" cy="3888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Mentimeter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Ondersteuning nodig bij </a:t>
            </a:r>
            <a:r>
              <a:rPr lang="nl-NL" dirty="0"/>
              <a:t>de totstandkoming van de subsidieaanvraag of bij de verdere planvorming van de </a:t>
            </a:r>
            <a:r>
              <a:rPr lang="nl-NL" dirty="0" smtClean="0"/>
              <a:t>RAP? Neem contact op.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22/9/21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14A9-5F44-4F46-A4EC-C3416C2F198B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50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jabloon Standaard (07 Rood)">
  <a:themeElements>
    <a:clrScheme name="">
      <a:dk1>
        <a:srgbClr val="000000"/>
      </a:dk1>
      <a:lt1>
        <a:srgbClr val="FFFFFF"/>
      </a:lt1>
      <a:dk2>
        <a:srgbClr val="E70022"/>
      </a:dk2>
      <a:lt2>
        <a:srgbClr val="EEECE1"/>
      </a:lt2>
      <a:accent1>
        <a:srgbClr val="E70022"/>
      </a:accent1>
      <a:accent2>
        <a:srgbClr val="CC003D"/>
      </a:accent2>
      <a:accent3>
        <a:srgbClr val="FFFFFF"/>
      </a:accent3>
      <a:accent4>
        <a:srgbClr val="000000"/>
      </a:accent4>
      <a:accent5>
        <a:srgbClr val="F1AAAB"/>
      </a:accent5>
      <a:accent6>
        <a:srgbClr val="B90036"/>
      </a:accent6>
      <a:hlink>
        <a:srgbClr val="ED8FBB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E70022"/>
      </a:dk2>
      <a:lt2>
        <a:srgbClr val="EEECE1"/>
      </a:lt2>
      <a:accent1>
        <a:srgbClr val="E70022"/>
      </a:accent1>
      <a:accent2>
        <a:srgbClr val="CC003D"/>
      </a:accent2>
      <a:accent3>
        <a:srgbClr val="FFFFFF"/>
      </a:accent3>
      <a:accent4>
        <a:srgbClr val="000000"/>
      </a:accent4>
      <a:accent5>
        <a:srgbClr val="F1AAAB"/>
      </a:accent5>
      <a:accent6>
        <a:srgbClr val="B90036"/>
      </a:accent6>
      <a:hlink>
        <a:srgbClr val="ED8FBB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EB972B74A8B4486E9346CFD196C14" ma:contentTypeVersion="14" ma:contentTypeDescription="Een nieuw document maken." ma:contentTypeScope="" ma:versionID="979773f7ed6265226b20460367d19a68">
  <xsd:schema xmlns:xsd="http://www.w3.org/2001/XMLSchema" xmlns:xs="http://www.w3.org/2001/XMLSchema" xmlns:p="http://schemas.microsoft.com/office/2006/metadata/properties" xmlns:ns2="e6db925e-51b5-4df4-bffe-93f8d3b45677" xmlns:ns3="11a32181-be6d-42ae-a2d6-c921aa10355b" targetNamespace="http://schemas.microsoft.com/office/2006/metadata/properties" ma:root="true" ma:fieldsID="c7b004ff955616282c7bb8a80e4f2237" ns2:_="" ns3:_="">
    <xsd:import namespace="e6db925e-51b5-4df4-bffe-93f8d3b45677"/>
    <xsd:import namespace="11a32181-be6d-42ae-a2d6-c921aa103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925e-51b5-4df4-bffe-93f8d3b45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32181-be6d-42ae-a2d6-c921aa103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A022AD-2434-40BD-A480-376E9306AE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E0862-935F-4506-A465-9D35CD02B400}"/>
</file>

<file path=customXml/itemProps3.xml><?xml version="1.0" encoding="utf-8"?>
<ds:datastoreItem xmlns:ds="http://schemas.openxmlformats.org/officeDocument/2006/customXml" ds:itemID="{0B2C1E1C-3261-4B8D-BEC8-868170ADCD8D}">
  <ds:schemaRefs>
    <ds:schemaRef ds:uri="d5175d5a-72db-4c12-9736-9384340a9446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501a7a2-5dfb-4f17-897f-a56a2c789b23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5912</TotalTime>
  <Words>360</Words>
  <Application>Microsoft Office PowerPoint</Application>
  <PresentationFormat>Diavoorstelling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Verdana</vt:lpstr>
      <vt:lpstr>Office-thema</vt:lpstr>
      <vt:lpstr>Sjabloon Standaard (07 Rood)</vt:lpstr>
      <vt:lpstr>1_Standaardontwerp</vt:lpstr>
      <vt:lpstr>RAP 2022-2023 Verduurzaming van de samenwerking  Mede mogelijk gemaakt door: Ministerie van OCW</vt:lpstr>
      <vt:lpstr>Welkom – Goed om weer samen te zijn!</vt:lpstr>
      <vt:lpstr>RAP 2022 - 2023</vt:lpstr>
      <vt:lpstr>Agenda</vt:lpstr>
      <vt:lpstr>Thema’s (1)</vt:lpstr>
      <vt:lpstr>Thema’s (2)</vt:lpstr>
      <vt:lpstr>Evaluatie</vt:lpstr>
    </vt:vector>
  </TitlesOfParts>
  <Company>CAOP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Pleijs</dc:creator>
  <cp:lastModifiedBy>Jack de Bruin</cp:lastModifiedBy>
  <cp:revision>733</cp:revision>
  <cp:lastPrinted>2022-04-21T11:58:21Z</cp:lastPrinted>
  <dcterms:created xsi:type="dcterms:W3CDTF">2016-09-05T10:43:54Z</dcterms:created>
  <dcterms:modified xsi:type="dcterms:W3CDTF">2022-04-21T12:33:23Z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0x010100DCFEB972B74A8B4486E9346CFD196C14</vt:lpwstr>
  </property>
</Properties>
</file>