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3" r:id="rId2"/>
    <p:sldId id="284" r:id="rId3"/>
    <p:sldId id="285" r:id="rId4"/>
    <p:sldId id="286" r:id="rId5"/>
    <p:sldId id="287" r:id="rId6"/>
    <p:sldId id="305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6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orah van den Berg" initials="DvdB" lastIdx="0" clrIdx="0">
    <p:extLst>
      <p:ext uri="{19B8F6BF-5375-455C-9EA6-DF929625EA0E}">
        <p15:presenceInfo xmlns:p15="http://schemas.microsoft.com/office/powerpoint/2012/main" userId="Deborah van den Berg" providerId="None"/>
      </p:ext>
    </p:extLst>
  </p:cmAuthor>
  <p:cmAuthor id="2" name="Devorah van den Berg" initials="DvdB" lastIdx="7" clrIdx="1">
    <p:extLst>
      <p:ext uri="{19B8F6BF-5375-455C-9EA6-DF929625EA0E}">
        <p15:presenceInfo xmlns:p15="http://schemas.microsoft.com/office/powerpoint/2012/main" userId="Devorah van den Berg" providerId="None"/>
      </p:ext>
    </p:extLst>
  </p:cmAuthor>
  <p:cmAuthor id="3" name="Mees Heller" initials="MH" lastIdx="1" clrIdx="2">
    <p:extLst>
      <p:ext uri="{19B8F6BF-5375-455C-9EA6-DF929625EA0E}">
        <p15:presenceInfo xmlns:p15="http://schemas.microsoft.com/office/powerpoint/2012/main" userId="Mees Heller" providerId="None"/>
      </p:ext>
    </p:extLst>
  </p:cmAuthor>
  <p:cmAuthor id="4" name="Caroline Middendorp" initials="CM" lastIdx="5" clrIdx="3">
    <p:extLst>
      <p:ext uri="{19B8F6BF-5375-455C-9EA6-DF929625EA0E}">
        <p15:presenceInfo xmlns:p15="http://schemas.microsoft.com/office/powerpoint/2012/main" userId="Caroline Middendorp" providerId="None"/>
      </p:ext>
    </p:extLst>
  </p:cmAuthor>
  <p:cmAuthor id="5" name="Etienne van Nuland" initials="EvN" lastIdx="6" clrIdx="4">
    <p:extLst>
      <p:ext uri="{19B8F6BF-5375-455C-9EA6-DF929625EA0E}">
        <p15:presenceInfo xmlns:p15="http://schemas.microsoft.com/office/powerpoint/2012/main" userId="Etienne van Nuland" providerId="None"/>
      </p:ext>
    </p:extLst>
  </p:cmAuthor>
  <p:cmAuthor id="6" name="Pamela Smith" initials="PS" lastIdx="10" clrIdx="5">
    <p:extLst>
      <p:ext uri="{19B8F6BF-5375-455C-9EA6-DF929625EA0E}">
        <p15:presenceInfo xmlns:p15="http://schemas.microsoft.com/office/powerpoint/2012/main" userId="Pamela Smi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33" autoAdjust="0"/>
    <p:restoredTop sz="95267" autoAdjust="0"/>
  </p:normalViewPr>
  <p:slideViewPr>
    <p:cSldViewPr snapToGrid="0">
      <p:cViewPr varScale="1">
        <p:scale>
          <a:sx n="83" d="100"/>
          <a:sy n="83" d="100"/>
        </p:scale>
        <p:origin x="10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D9C7B-6F80-41E2-98F8-45613DA0686A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2CCD4-F170-4E23-B80E-9FDEBC2B7F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547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2CCD4-F170-4E23-B80E-9FDEBC2B7F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92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12" descr="VOION ppt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424" y="2852936"/>
            <a:ext cx="9217024" cy="201622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500"/>
              </a:lnSpc>
              <a:defRPr sz="5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912284" y="4953001"/>
            <a:ext cx="284480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5E721-CFE8-47BE-A21E-531834715674}" type="datetime3">
              <a:rPr lang="nl-NL"/>
              <a:pPr>
                <a:defRPr/>
              </a:pPr>
              <a:t>4/2/22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440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12" descr="VOION ppt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424" y="2852936"/>
            <a:ext cx="9217024" cy="201622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500"/>
              </a:lnSpc>
              <a:defRPr sz="5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912284" y="4953001"/>
            <a:ext cx="284480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8F92E1-C7D2-446B-A504-5846E64DF08A}" type="datetime3">
              <a:rPr lang="nl-NL"/>
              <a:pPr>
                <a:defRPr/>
              </a:pPr>
              <a:t>4/2/22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526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2" descr="VOION pp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1052736"/>
            <a:ext cx="9505056" cy="100811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4000"/>
              </a:lnSpc>
              <a:defRPr sz="3400" b="1">
                <a:solidFill>
                  <a:srgbClr val="A80086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83499" y="2492897"/>
            <a:ext cx="9601067" cy="345638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buFontTx/>
              <a:buNone/>
              <a:defRPr sz="2800">
                <a:solidFill>
                  <a:srgbClr val="004F6F"/>
                </a:solidFill>
                <a:latin typeface="Arial" pitchFamily="34" charset="0"/>
                <a:cs typeface="Arial" pitchFamily="34" charset="0"/>
              </a:defRPr>
            </a:lvl1pPr>
            <a:lvl2pPr marL="355600" indent="-355600">
              <a:lnSpc>
                <a:spcPts val="3000"/>
              </a:lnSpc>
              <a:spcBef>
                <a:spcPts val="0"/>
              </a:spcBef>
              <a:buClr>
                <a:srgbClr val="A80086"/>
              </a:buClr>
              <a:buSzPct val="120000"/>
              <a:buFont typeface="Arial" pitchFamily="34" charset="0"/>
              <a:buChar char="●"/>
              <a:defRPr sz="2000">
                <a:solidFill>
                  <a:srgbClr val="004F6F"/>
                </a:solidFill>
                <a:latin typeface="Arial" pitchFamily="34" charset="0"/>
                <a:cs typeface="Arial" pitchFamily="34" charset="0"/>
              </a:defRPr>
            </a:lvl2pPr>
            <a:lvl3pPr marL="538163" indent="-182563">
              <a:lnSpc>
                <a:spcPts val="2000"/>
              </a:lnSpc>
              <a:spcBef>
                <a:spcPts val="0"/>
              </a:spcBef>
              <a:buClr>
                <a:srgbClr val="004F6F"/>
              </a:buClr>
              <a:buFont typeface="Arial" pitchFamily="34" charset="0"/>
              <a:buChar char="‒"/>
              <a:defRPr sz="1800">
                <a:solidFill>
                  <a:srgbClr val="004F6F"/>
                </a:solidFill>
                <a:latin typeface="Arial" pitchFamily="34" charset="0"/>
                <a:cs typeface="Arial" pitchFamily="34" charset="0"/>
              </a:defRPr>
            </a:lvl3pPr>
            <a:lvl4pPr marL="538163" indent="0">
              <a:buFontTx/>
              <a:buNone/>
              <a:defRPr sz="1800" i="1">
                <a:solidFill>
                  <a:srgbClr val="004F6F"/>
                </a:solidFill>
                <a:latin typeface="Arial" pitchFamily="34" charset="0"/>
                <a:cs typeface="Arial" pitchFamily="34" charset="0"/>
              </a:defRPr>
            </a:lvl4pPr>
            <a:lvl5pPr marL="719138" indent="-180975">
              <a:buSzPct val="180000"/>
              <a:buFont typeface="Arial" pitchFamily="34" charset="0"/>
              <a:buChar char="•"/>
              <a:tabLst/>
              <a:defRPr sz="1600" i="1">
                <a:solidFill>
                  <a:srgbClr val="004F6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14918" y="371475"/>
            <a:ext cx="1441449" cy="215900"/>
          </a:xfrm>
          <a:prstGeom prst="rect">
            <a:avLst/>
          </a:prstGeom>
        </p:spPr>
        <p:txBody>
          <a:bodyPr/>
          <a:lstStyle>
            <a:lvl1pPr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97C941-3331-496E-A8C6-6FEDDD676966}" type="datetime3">
              <a:rPr lang="nl-NL"/>
              <a:pPr>
                <a:defRPr/>
              </a:pPr>
              <a:t>4/2/22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583267" y="6356351"/>
            <a:ext cx="386080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>
                <a:solidFill>
                  <a:srgbClr val="A8008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401051" y="6356351"/>
            <a:ext cx="2844800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A8008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A54E9C1-0BDD-42E1-86C1-6F417D8240E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474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48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nderwijsloket.com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linkedin.com/in/marlonkerkhove?lipi=urn%3Ali%3Apage%3Ad_flagship3_profile_view_base_contact_details%3BU1XaGVCMQkqNMScYFVI1CQ%3D%3D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npaklerarentekort.nl/" TargetMode="External"/><Relationship Id="rId2" Type="http://schemas.openxmlformats.org/officeDocument/2006/relationships/hyperlink" Target="http://www.voion.nl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nderwijsloket.com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4020" y="2401523"/>
            <a:ext cx="9217024" cy="2016224"/>
          </a:xfrm>
        </p:spPr>
        <p:txBody>
          <a:bodyPr/>
          <a:lstStyle/>
          <a:p>
            <a:pPr algn="ctr"/>
            <a:r>
              <a:rPr lang="nl-NL" sz="4000" dirty="0" smtClean="0"/>
              <a:t>Kennisdeling Loket 2.0</a:t>
            </a:r>
            <a:br>
              <a:rPr lang="nl-NL" sz="4000" dirty="0" smtClean="0"/>
            </a:br>
            <a:r>
              <a:rPr lang="nl-NL" sz="4000" dirty="0" smtClean="0"/>
              <a:t>26 januari 2022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485" y="4247909"/>
            <a:ext cx="3070114" cy="2170253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3434704" y="1884868"/>
            <a:ext cx="5188436" cy="51665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Regionale</a:t>
            </a:r>
            <a:r>
              <a:rPr kumimoji="0" lang="nl-NL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aanpak personeelstekorten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833" y="4033653"/>
            <a:ext cx="2858946" cy="2384509"/>
          </a:xfrm>
          <a:prstGeom prst="rect">
            <a:avLst/>
          </a:prstGeom>
        </p:spPr>
      </p:pic>
      <p:sp>
        <p:nvSpPr>
          <p:cNvPr id="6" name="Pijl-rechts 5"/>
          <p:cNvSpPr/>
          <p:nvPr/>
        </p:nvSpPr>
        <p:spPr>
          <a:xfrm>
            <a:off x="4896091" y="4953965"/>
            <a:ext cx="1927532" cy="692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04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1052736"/>
            <a:ext cx="9505056" cy="648742"/>
          </a:xfrm>
        </p:spPr>
        <p:txBody>
          <a:bodyPr>
            <a:normAutofit/>
          </a:bodyPr>
          <a:lstStyle/>
          <a:p>
            <a:r>
              <a:rPr lang="nl-NL" dirty="0" smtClean="0"/>
              <a:t>Aandachtspunten </a:t>
            </a:r>
            <a:r>
              <a:rPr lang="nl-NL" dirty="0" smtClean="0">
                <a:hlinkClick r:id="rId2"/>
              </a:rPr>
              <a:t>onderwijsloket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83499" y="2141315"/>
            <a:ext cx="9601067" cy="3807965"/>
          </a:xfrm>
        </p:spPr>
        <p:txBody>
          <a:bodyPr/>
          <a:lstStyle/>
          <a:p>
            <a:pPr>
              <a:buAutoNum type="arabicPlain" startAt="3"/>
            </a:pPr>
            <a:r>
              <a:rPr lang="nl-NL" sz="1800" dirty="0" smtClean="0"/>
              <a:t>Samenwerking tussen landelijke en regionale loketten</a:t>
            </a:r>
          </a:p>
          <a:p>
            <a:pPr>
              <a:buAutoNum type="arabicPlain" startAt="3"/>
            </a:pPr>
            <a:r>
              <a:rPr lang="nl-NL" sz="1800" dirty="0" smtClean="0"/>
              <a:t>Ontbreken van urgentiebesef</a:t>
            </a:r>
          </a:p>
          <a:p>
            <a:pPr>
              <a:buAutoNum type="arabicPlain" startAt="3"/>
            </a:pPr>
            <a:r>
              <a:rPr lang="nl-NL" sz="1800" dirty="0" smtClean="0"/>
              <a:t>Korte termijnvisie, denken in formatiejaren. Toekomstige collega heeft tussen de 2 en 4 jaar nodig om bevoegd aangesteld te worden</a:t>
            </a:r>
          </a:p>
          <a:p>
            <a:pPr>
              <a:buAutoNum type="arabicPlain" startAt="3"/>
            </a:pPr>
            <a:r>
              <a:rPr lang="nl-NL" sz="1800" dirty="0" smtClean="0"/>
              <a:t>Geschiktheid te laat bepalen en toegevoegde waarde overstappers</a:t>
            </a:r>
          </a:p>
          <a:p>
            <a:pPr>
              <a:buAutoNum type="arabicPlain" startAt="3"/>
            </a:pPr>
            <a:r>
              <a:rPr lang="nl-NL" sz="1800" dirty="0" smtClean="0"/>
              <a:t>Vooropleiding bepalend, potentieel vanuit MBO (praktijkgericht) onbenut, anders formeren</a:t>
            </a:r>
          </a:p>
          <a:p>
            <a:pPr marL="0" indent="0"/>
            <a:endParaRPr lang="nl-NL" sz="18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97C941-3331-496E-A8C6-6FEDDD676966}" type="datetime3">
              <a:rPr lang="nl-NL" smtClean="0"/>
              <a:pPr>
                <a:defRPr/>
              </a:pPr>
              <a:t>4/2/22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2244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Samen sterk voor elk kind, M. van Vroonhoven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83499" y="1551008"/>
            <a:ext cx="9852288" cy="491924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Structurele integrale regionale samenwerking van iedereen in het onderwijs op onderwijsarbeidsmarkt is noodzaak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Veel animo voor het vak leraar (</a:t>
            </a:r>
            <a:r>
              <a:rPr lang="nl-NL" sz="2000" dirty="0" err="1" smtClean="0"/>
              <a:t>Zij-instroom</a:t>
            </a:r>
            <a:r>
              <a:rPr lang="nl-NL" sz="20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Gebrek aan duiding van de tekorten (SPP)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Te vrijblijvende samenwerking zonder feitelijke onderbouwing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Opleidingsaanbod niet gericht op de doelgroep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Weinig oog voor schoolleiderstekort en tekorten in scholen voor kwetsbare leerlingen (VSO, PRO, VMBO)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Door overbelasting ook weer snelle exit nieuwe collega’s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97C941-3331-496E-A8C6-6FEDDD676966}" type="datetime3">
              <a:rPr lang="nl-NL" smtClean="0"/>
              <a:pPr>
                <a:defRPr/>
              </a:pPr>
              <a:t>4/2/22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0514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9509" y="1052736"/>
            <a:ext cx="9505056" cy="46354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Wat nodig voor Loket 2.0?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83499" y="1701478"/>
            <a:ext cx="9601067" cy="424780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Bestuurlijk mandaat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Visie: wat betekent het loket voor ons in de regio en voor welk vraagstuk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Samenwerking op de arbeidsmarkt i.p.v. concurrentie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Tijd en geduld om binnen de aangesloten en nieuwe scholen draagvlak te creëren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 Groter durven denken en krachten bundelen over regio’s heen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Gezamenlijke maatschappelijke opdracht voor kwalitatief goed onderwijs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 smtClean="0"/>
              <a:t>Leren van andere loketten en andere perspectieven</a:t>
            </a:r>
            <a:endParaRPr lang="nl-NL" sz="20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97C941-3331-496E-A8C6-6FEDDD676966}" type="datetime3">
              <a:rPr lang="nl-NL" smtClean="0"/>
              <a:pPr>
                <a:defRPr/>
              </a:pPr>
              <a:t>4/2/22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995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Break-out rooms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5033" y="2492897"/>
            <a:ext cx="11053823" cy="3456384"/>
          </a:xfrm>
        </p:spPr>
        <p:txBody>
          <a:bodyPr/>
          <a:lstStyle/>
          <a:p>
            <a:r>
              <a:rPr lang="nl-NL" dirty="0" smtClean="0"/>
              <a:t>In 3 break-out rooms in gesprek met Voion en in iedere ruimte is minimaal 1 gevorderd loket aanwezig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Wat neem je mee vanuit het eerste deel voor jouw loket?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Waar ben je benieuwd naar van </a:t>
            </a:r>
            <a:r>
              <a:rPr lang="nl-NL" dirty="0" err="1" smtClean="0"/>
              <a:t>collegaloketten</a:t>
            </a:r>
            <a:r>
              <a:rPr lang="nl-NL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Wat uit je eigen loket moet je zeker delen met je collega’s?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97C941-3331-496E-A8C6-6FEDDD676966}" type="datetime3">
              <a:rPr lang="nl-NL" smtClean="0"/>
              <a:pPr>
                <a:defRPr/>
              </a:pPr>
              <a:t>4/2/22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6638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Matching?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6810" y="2060848"/>
            <a:ext cx="9601067" cy="3456384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Portfolio voor a.s. kandidaten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Digitaal bestand t.b.v. scholen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Profielen van de deelnemende scholen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Speeddates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Cv check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Technologische matching a.d.h.v. profiel kandidaat en school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 smtClean="0"/>
              <a:t>Instroommakelaar</a:t>
            </a:r>
            <a:endParaRPr lang="nl-NL" sz="24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97C941-3331-496E-A8C6-6FEDDD676966}" type="datetime3">
              <a:rPr lang="nl-NL" smtClean="0"/>
              <a:pPr>
                <a:defRPr/>
              </a:pPr>
              <a:t>4/2/22</a:t>
            </a:fld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015" y="1397496"/>
            <a:ext cx="28765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05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Communicatieopzet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1755" y="1306286"/>
            <a:ext cx="9601067" cy="5551713"/>
          </a:xfrm>
        </p:spPr>
        <p:txBody>
          <a:bodyPr/>
          <a:lstStyle/>
          <a:p>
            <a:endParaRPr lang="en-US" sz="2000" dirty="0" smtClean="0"/>
          </a:p>
          <a:p>
            <a:pPr marL="514350" indent="-514350">
              <a:buAutoNum type="arabicPeriod"/>
            </a:pPr>
            <a:r>
              <a:rPr lang="en-US" sz="2000" dirty="0" err="1" smtClean="0"/>
              <a:t>Voorstellen</a:t>
            </a:r>
            <a:endParaRPr lang="en-US" sz="2000" dirty="0" smtClean="0"/>
          </a:p>
          <a:p>
            <a:pPr marL="514350" indent="-514350">
              <a:buAutoNum type="arabicPeriod"/>
            </a:pPr>
            <a:r>
              <a:rPr lang="en-US" sz="2000" dirty="0" err="1" smtClean="0"/>
              <a:t>Communicatie</a:t>
            </a:r>
            <a:r>
              <a:rPr lang="en-US" sz="2000" dirty="0" smtClean="0"/>
              <a:t> </a:t>
            </a:r>
            <a:r>
              <a:rPr lang="en-US" sz="2000" dirty="0" err="1" smtClean="0"/>
              <a:t>analyse</a:t>
            </a:r>
            <a:endParaRPr lang="en-US" sz="2000" dirty="0" smtClean="0"/>
          </a:p>
          <a:p>
            <a:pPr marL="0" indent="0"/>
            <a:r>
              <a:rPr lang="en-US" sz="2000" dirty="0" smtClean="0"/>
              <a:t>	►Doel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aanleiding</a:t>
            </a:r>
            <a:r>
              <a:rPr lang="en-US" sz="2000" dirty="0"/>
              <a:t>, </a:t>
            </a:r>
            <a:r>
              <a:rPr lang="en-US" sz="2000" dirty="0" err="1"/>
              <a:t>Soort</a:t>
            </a:r>
            <a:r>
              <a:rPr lang="en-US" sz="2000" dirty="0"/>
              <a:t> Project,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wie</a:t>
            </a:r>
            <a:r>
              <a:rPr lang="en-US" sz="2000" dirty="0"/>
              <a:t>, Context</a:t>
            </a:r>
          </a:p>
          <a:p>
            <a:pPr marL="0" indent="0"/>
            <a:r>
              <a:rPr lang="en-US" sz="2000" dirty="0" smtClean="0"/>
              <a:t>3.    </a:t>
            </a:r>
            <a:r>
              <a:rPr lang="en-US" sz="2000" dirty="0" err="1" smtClean="0"/>
              <a:t>Communicatie</a:t>
            </a:r>
            <a:r>
              <a:rPr lang="en-US" sz="2000" dirty="0" smtClean="0"/>
              <a:t> </a:t>
            </a:r>
            <a:r>
              <a:rPr lang="en-US" sz="2000" dirty="0" err="1" smtClean="0"/>
              <a:t>aanpak</a:t>
            </a:r>
            <a:endParaRPr lang="en-US" sz="2000" dirty="0" smtClean="0"/>
          </a:p>
          <a:p>
            <a:pPr marL="0" indent="0"/>
            <a:r>
              <a:rPr lang="en-US" sz="2000" dirty="0" smtClean="0">
                <a:solidFill>
                  <a:schemeClr val="tx1"/>
                </a:solidFill>
              </a:rPr>
              <a:t>	►</a:t>
            </a:r>
            <a:r>
              <a:rPr lang="en-US" sz="2000" dirty="0" err="1" smtClean="0"/>
              <a:t>Spelers</a:t>
            </a:r>
            <a:r>
              <a:rPr lang="en-US" sz="2000" dirty="0"/>
              <a:t>, </a:t>
            </a:r>
            <a:r>
              <a:rPr lang="en-US" sz="2000" dirty="0" err="1"/>
              <a:t>Tactiek</a:t>
            </a:r>
            <a:r>
              <a:rPr lang="en-US" sz="2000" dirty="0"/>
              <a:t>, Plan van </a:t>
            </a:r>
            <a:r>
              <a:rPr lang="en-US" sz="2000" dirty="0" err="1"/>
              <a:t>aanpak</a:t>
            </a:r>
            <a:r>
              <a:rPr lang="en-US" sz="2000" dirty="0"/>
              <a:t>, </a:t>
            </a:r>
            <a:r>
              <a:rPr lang="en-US" sz="2000" dirty="0" err="1"/>
              <a:t>PlanToetsing</a:t>
            </a:r>
            <a:r>
              <a:rPr lang="en-US" sz="2000" dirty="0"/>
              <a:t>/</a:t>
            </a:r>
            <a:r>
              <a:rPr lang="en-US" sz="2000" dirty="0" err="1"/>
              <a:t>bijschaven</a:t>
            </a:r>
            <a:endParaRPr lang="nl-NL" sz="2000" dirty="0"/>
          </a:p>
          <a:p>
            <a:pPr marL="0" indent="0"/>
            <a:r>
              <a:rPr lang="en-US" sz="2000" dirty="0" smtClean="0"/>
              <a:t>4.    Communicatie planning</a:t>
            </a:r>
          </a:p>
          <a:p>
            <a:pPr marL="0" indent="0"/>
            <a:r>
              <a:rPr lang="en-US" sz="2000" dirty="0" smtClean="0">
                <a:solidFill>
                  <a:schemeClr val="tx1"/>
                </a:solidFill>
              </a:rPr>
              <a:t>	►</a:t>
            </a:r>
            <a:r>
              <a:rPr lang="en-US" sz="2000" dirty="0" err="1" smtClean="0"/>
              <a:t>Organisatie</a:t>
            </a:r>
            <a:r>
              <a:rPr lang="en-US" sz="2000" dirty="0"/>
              <a:t>, </a:t>
            </a:r>
            <a:r>
              <a:rPr lang="en-US" sz="2000" dirty="0" err="1"/>
              <a:t>Sturing</a:t>
            </a:r>
            <a:r>
              <a:rPr lang="en-US" sz="2000" dirty="0"/>
              <a:t>/</a:t>
            </a:r>
            <a:r>
              <a:rPr lang="en-US" sz="2000" dirty="0" err="1"/>
              <a:t>afstemming</a:t>
            </a:r>
            <a:r>
              <a:rPr lang="en-US" sz="2000" dirty="0"/>
              <a:t>, Planning </a:t>
            </a:r>
            <a:r>
              <a:rPr lang="en-US" sz="2000" dirty="0" err="1"/>
              <a:t>en</a:t>
            </a:r>
            <a:r>
              <a:rPr lang="en-US" sz="2000" dirty="0"/>
              <a:t> Budget</a:t>
            </a:r>
          </a:p>
          <a:p>
            <a:pPr marL="0" indent="0"/>
            <a:r>
              <a:rPr lang="en-US" sz="2000" dirty="0" smtClean="0"/>
              <a:t>5.    </a:t>
            </a:r>
            <a:r>
              <a:rPr lang="en-US" sz="2000" dirty="0" err="1" smtClean="0"/>
              <a:t>Realisatie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toetsing</a:t>
            </a:r>
            <a:endParaRPr lang="en-US" sz="2000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97C941-3331-496E-A8C6-6FEDDD676966}" type="datetime3">
              <a:rPr kumimoji="0" lang="nl-NL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4/2/22</a:t>
            </a:fld>
            <a:endParaRPr kumimoji="0" lang="nl-NL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34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Voorstellen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Marlon Kerkhove </a:t>
            </a:r>
          </a:p>
          <a:p>
            <a:r>
              <a:rPr lang="en-US" dirty="0" smtClean="0"/>
              <a:t>(</a:t>
            </a:r>
            <a:r>
              <a:rPr lang="en-US" dirty="0"/>
              <a:t>interim) Communicatie </a:t>
            </a:r>
            <a:r>
              <a:rPr lang="en-US" dirty="0" err="1"/>
              <a:t>Adviseur</a:t>
            </a:r>
            <a:r>
              <a:rPr lang="en-US" dirty="0"/>
              <a:t> </a:t>
            </a:r>
            <a:r>
              <a:rPr lang="en-US" dirty="0" smtClean="0"/>
              <a:t>CAOP</a:t>
            </a:r>
          </a:p>
          <a:p>
            <a:endParaRPr lang="nl-NL" u="sng" dirty="0">
              <a:hlinkClick r:id="rId2"/>
            </a:endParaRPr>
          </a:p>
          <a:p>
            <a:r>
              <a:rPr lang="nl-NL" u="sng" dirty="0" smtClean="0">
                <a:hlinkClick r:id="rId2"/>
              </a:rPr>
              <a:t>linkedin.com/in/</a:t>
            </a:r>
            <a:r>
              <a:rPr lang="nl-NL" u="sng" dirty="0" err="1" smtClean="0">
                <a:hlinkClick r:id="rId2"/>
              </a:rPr>
              <a:t>marlonkerkhove</a:t>
            </a:r>
            <a:endParaRPr lang="en-US" dirty="0" smtClean="0"/>
          </a:p>
          <a:p>
            <a:endParaRPr lang="en-US" dirty="0" smtClean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97C941-3331-496E-A8C6-6FEDDD676966}" type="datetime3">
              <a:rPr kumimoji="0" lang="nl-NL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4/2/22</a:t>
            </a:fld>
            <a:endParaRPr kumimoji="0" lang="nl-NL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54" y="3796739"/>
            <a:ext cx="1155788" cy="115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96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Communicatieopzet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2438607"/>
            <a:ext cx="9601067" cy="3456384"/>
          </a:xfrm>
        </p:spPr>
        <p:txBody>
          <a:bodyPr/>
          <a:lstStyle/>
          <a:p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97C941-3331-496E-A8C6-6FEDDD676966}" type="datetime3">
              <a:rPr kumimoji="0" lang="nl-NL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4/2/22</a:t>
            </a:fld>
            <a:endParaRPr kumimoji="0" lang="nl-NL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090058" y="2930624"/>
            <a:ext cx="1647055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140358" y="2930624"/>
            <a:ext cx="1621295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6164898" y="2930624"/>
            <a:ext cx="1590261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al 8"/>
          <p:cNvSpPr/>
          <p:nvPr/>
        </p:nvSpPr>
        <p:spPr>
          <a:xfrm>
            <a:off x="8871924" y="3251123"/>
            <a:ext cx="2312641" cy="21809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075047" y="2930624"/>
            <a:ext cx="15768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Communicatie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analyse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Doel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aanleiding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Soort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project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Voor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Context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140358" y="2874138"/>
            <a:ext cx="17285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Communicatie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aanpak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Positionering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Spelers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Tactiek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 van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aanpak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Toetsing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/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bijschaven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120476" y="2874138"/>
            <a:ext cx="15768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Communicatie planning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Organisatie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Sturing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afstemming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Planning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budget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9376860" y="3843633"/>
            <a:ext cx="1556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Realisatie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toetsing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2595533" y="2438607"/>
            <a:ext cx="74327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>
            <a:off x="10028244" y="2438607"/>
            <a:ext cx="0" cy="492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>
            <a:off x="6798365" y="2438607"/>
            <a:ext cx="0" cy="310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>
            <a:off x="4810539" y="2438607"/>
            <a:ext cx="0" cy="310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/>
          <p:cNvCxnSpPr/>
          <p:nvPr/>
        </p:nvCxnSpPr>
        <p:spPr>
          <a:xfrm>
            <a:off x="2595533" y="2426569"/>
            <a:ext cx="0" cy="289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jl-rechts 27"/>
          <p:cNvSpPr/>
          <p:nvPr/>
        </p:nvSpPr>
        <p:spPr>
          <a:xfrm>
            <a:off x="3737113" y="4364446"/>
            <a:ext cx="34178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Pijl-rechts 28"/>
          <p:cNvSpPr/>
          <p:nvPr/>
        </p:nvSpPr>
        <p:spPr>
          <a:xfrm>
            <a:off x="5761653" y="4341587"/>
            <a:ext cx="35882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894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1. Communicatie </a:t>
            </a:r>
            <a:r>
              <a:rPr lang="en-US" sz="3600" dirty="0" err="1"/>
              <a:t>analyse</a:t>
            </a:r>
            <a:r>
              <a:rPr lang="en-US" sz="3600" dirty="0"/>
              <a:t/>
            </a:r>
            <a:br>
              <a:rPr lang="en-US" sz="3600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79509" y="2118050"/>
            <a:ext cx="9601067" cy="403853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 smtClean="0"/>
              <a:t>Doel en aanleiding</a:t>
            </a:r>
            <a:r>
              <a:rPr lang="nl-NL" sz="1600" b="1" dirty="0" smtClean="0">
                <a:solidFill>
                  <a:schemeClr val="tx1"/>
                </a:solidFill>
              </a:rPr>
              <a:t>; </a:t>
            </a:r>
            <a:r>
              <a:rPr lang="nl-NL" sz="1600" dirty="0" smtClean="0"/>
              <a:t>Bepalen met welk doel je wilt communiceren. Wil je informeren, aanzetten tot actie, draagvlak creëren etc.?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 smtClean="0"/>
              <a:t>Doelgroep bepalen; </a:t>
            </a:r>
            <a:r>
              <a:rPr lang="nl-NL" sz="1600" dirty="0" smtClean="0"/>
              <a:t>voor wie? Dit kunnen meerdere groepen zijn, met diverse aanpakken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 smtClean="0"/>
              <a:t>Soort Project; </a:t>
            </a:r>
            <a:r>
              <a:rPr lang="nl-NL" sz="1600" dirty="0" smtClean="0"/>
              <a:t>Bepaal welk soort project het is. Verandert er iets in de organisatie, vraag je een gedragsverandering, Wil je de doelgroep informeren of 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 smtClean="0"/>
              <a:t>Team; </a:t>
            </a:r>
            <a:r>
              <a:rPr lang="nl-NL" sz="1600" dirty="0" smtClean="0"/>
              <a:t>Wie zijn de spelers (je team, niet de uiteindelijke doelgroep)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 smtClean="0"/>
              <a:t>Context; </a:t>
            </a:r>
            <a:r>
              <a:rPr lang="nl-NL" sz="1600" dirty="0" smtClean="0"/>
              <a:t>Is er bijvoorbeeld een Informele structuur, hoe is er in het verleden gecommuniceerd?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97C941-3331-496E-A8C6-6FEDDD676966}" type="datetime3">
              <a:rPr kumimoji="0" lang="nl-NL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4/2/22</a:t>
            </a:fld>
            <a:endParaRPr kumimoji="0" lang="nl-NL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810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2. Communicatie </a:t>
            </a:r>
            <a:r>
              <a:rPr lang="en-US" sz="3600" dirty="0" err="1"/>
              <a:t>aanpak</a:t>
            </a:r>
            <a:r>
              <a:rPr lang="en-US" sz="3600" dirty="0"/>
              <a:t/>
            </a:r>
            <a:br>
              <a:rPr lang="en-US" sz="3600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83498" y="2060848"/>
            <a:ext cx="9601067" cy="345638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 smtClean="0"/>
              <a:t>Positionering</a:t>
            </a:r>
            <a:r>
              <a:rPr lang="nl-NL" sz="1600" dirty="0" smtClean="0"/>
              <a:t>; het creëren van het verhaal, de basisboodschap voor alle communicatie, expliciet in woord en beeld, wat door het team gedragen wordt.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 smtClean="0"/>
              <a:t>Spelers; </a:t>
            </a:r>
            <a:r>
              <a:rPr lang="nl-NL" sz="1600" dirty="0" smtClean="0"/>
              <a:t>welke rollen krijgen teamleden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 smtClean="0"/>
              <a:t>Tactiek; </a:t>
            </a:r>
            <a:r>
              <a:rPr lang="nl-NL" sz="1600" dirty="0" smtClean="0"/>
              <a:t>welke afspraken maak je over de voortgang/terugkoppeling in het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 smtClean="0"/>
              <a:t>Plan van aanpak</a:t>
            </a:r>
            <a:r>
              <a:rPr lang="nl-NL" sz="1600" dirty="0" smtClean="0"/>
              <a:t>; wanneer, wat, wie, hoe (brainstorm over de mogelijkheden)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 smtClean="0"/>
              <a:t>Plan Toetsing/bijschaven; </a:t>
            </a:r>
            <a:r>
              <a:rPr lang="nl-NL" sz="1600" dirty="0" smtClean="0"/>
              <a:t>monitoren wat wel en wat niet werkt en eventueel bijschaven. 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97C941-3331-496E-A8C6-6FEDDD676966}" type="datetime3">
              <a:rPr kumimoji="0" lang="nl-NL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4/2/22</a:t>
            </a:fld>
            <a:endParaRPr kumimoji="0" lang="nl-NL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859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83499" y="2060848"/>
            <a:ext cx="9601067" cy="388843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Opgehaalde bevindingen uit langlopende regionale loketten, evaluatie onderwijsloket, advies landelijk aanjager personeelstekorten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Break-out “met en van elkaar leren”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Matching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Communicatie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Afronding en evaluatie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97C941-3331-496E-A8C6-6FEDDD676966}" type="datetime3">
              <a:rPr lang="nl-NL" smtClean="0"/>
              <a:pPr>
                <a:defRPr/>
              </a:pPr>
              <a:t>4/2/22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4279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3. Communicatie </a:t>
            </a:r>
            <a:r>
              <a:rPr lang="en-US" sz="3600" dirty="0"/>
              <a:t>planning</a:t>
            </a:r>
            <a:br>
              <a:rPr lang="en-US" sz="3600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 smtClean="0"/>
              <a:t>Organisatie; </a:t>
            </a:r>
            <a:r>
              <a:rPr lang="nl-NL" sz="1600" dirty="0" smtClean="0"/>
              <a:t>capaciteit, duur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 smtClean="0"/>
              <a:t>Sturing/afstemming; </a:t>
            </a:r>
            <a:r>
              <a:rPr lang="nl-NL" sz="1600" dirty="0" smtClean="0"/>
              <a:t>communicatie project aansluiten op communicatie organisatie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 smtClean="0"/>
              <a:t>Planning en Budget</a:t>
            </a:r>
            <a:r>
              <a:rPr lang="nl-NL" sz="1600" dirty="0" smtClean="0"/>
              <a:t>; daadwerkelijke actieplanning en opstellen begroting</a:t>
            </a:r>
            <a:endParaRPr lang="nl-NL" sz="16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97C941-3331-496E-A8C6-6FEDDD676966}" type="datetime3">
              <a:rPr kumimoji="0" lang="nl-NL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4/2/22</a:t>
            </a:fld>
            <a:endParaRPr kumimoji="0" lang="nl-NL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6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Realisatie en toetsing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600" b="1" dirty="0" smtClean="0"/>
              <a:t>De uitvoer van je communicatieplan; </a:t>
            </a:r>
            <a:r>
              <a:rPr lang="nl-NL" sz="1600" dirty="0" smtClean="0"/>
              <a:t>uitvoer van je stappenplan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600" b="1" dirty="0" smtClean="0"/>
              <a:t>Toetsing en eventueel bijschaven; </a:t>
            </a:r>
            <a:r>
              <a:rPr lang="nl-NL" sz="1600" dirty="0" smtClean="0"/>
              <a:t>beter bijschaven, dan plank misslaan</a:t>
            </a:r>
            <a:endParaRPr lang="nl-NL" sz="16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97C941-3331-496E-A8C6-6FEDDD676966}" type="datetime3">
              <a:rPr kumimoji="0" lang="nl-NL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4/2/22</a:t>
            </a:fld>
            <a:endParaRPr kumimoji="0" lang="nl-NL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30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rics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74575" y="1606894"/>
            <a:ext cx="9601067" cy="525110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600" dirty="0" smtClean="0"/>
              <a:t>Maak een goed communicatieplan en zorg voor draagvlak. Het hoeft geen </a:t>
            </a:r>
            <a:r>
              <a:rPr lang="nl-NL" sz="1600" dirty="0" err="1" smtClean="0"/>
              <a:t>rocket</a:t>
            </a:r>
            <a:r>
              <a:rPr lang="nl-NL" sz="1600" dirty="0" smtClean="0"/>
              <a:t> </a:t>
            </a:r>
            <a:r>
              <a:rPr lang="nl-NL" sz="1600" dirty="0" err="1" smtClean="0"/>
              <a:t>science</a:t>
            </a:r>
            <a:r>
              <a:rPr lang="nl-NL" sz="1600" dirty="0" smtClean="0"/>
              <a:t> te zijn.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600" dirty="0" smtClean="0"/>
              <a:t>Bedenk goed hoe je de doelgroepen wilt benaderen. Waar bereik je ze en wat is het doel?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600" dirty="0" smtClean="0"/>
              <a:t>Eén boodschap overbrengen op diverse doelgroepen vergt meerdere aanpakken. Een scholier benader je anders dan een ouder of collega.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600" dirty="0" smtClean="0"/>
              <a:t>Ga niet uit van aannames, maar toets je aanpak bij je doelgroep. Mensen vinden het van nature fijn om anderen te helpen, ook hiermee.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600" dirty="0" smtClean="0"/>
              <a:t>Klein budget, grote impact mogelijk (goed inzetten van kosteloze bronnen)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97C941-3331-496E-A8C6-6FEDDD676966}" type="datetime3">
              <a:rPr kumimoji="0" lang="nl-NL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4/2/22</a:t>
            </a:fld>
            <a:endParaRPr kumimoji="0" lang="nl-NL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0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Trics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1856" y="1788639"/>
            <a:ext cx="9601067" cy="345638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600" dirty="0" smtClean="0"/>
              <a:t>Betrek je stakeholders, zij spelen een belangrijke rol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600" dirty="0" smtClean="0"/>
              <a:t>Deel successen, maar bespreek ook wat er niet goed gaat en stuur bij. Trial </a:t>
            </a:r>
            <a:r>
              <a:rPr lang="nl-NL" sz="1600" dirty="0" err="1" smtClean="0"/>
              <a:t>and</a:t>
            </a:r>
            <a:r>
              <a:rPr lang="nl-NL" sz="1600" dirty="0" smtClean="0"/>
              <a:t> error is inmiddels een ingeburgerd begrip.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1600" dirty="0" smtClean="0"/>
              <a:t>Evalueer je project (mét teamleden), wat heeft wel gewerkt en wat niet. Goed voor een volgend project.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1600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97C941-3331-496E-A8C6-6FEDDD676966}" type="datetime3">
              <a:rPr kumimoji="0" lang="nl-NL" sz="11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4/2/22</a:t>
            </a:fld>
            <a:endParaRPr kumimoji="0" lang="nl-NL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2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Evaluatie en afronding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Via </a:t>
            </a:r>
            <a:r>
              <a:rPr lang="nl-NL" dirty="0" err="1" smtClean="0"/>
              <a:t>mentimeter</a:t>
            </a:r>
            <a:r>
              <a:rPr lang="nl-NL" dirty="0" smtClean="0"/>
              <a:t> halen wij graag de evaluatie van vandaag op</a:t>
            </a:r>
          </a:p>
          <a:p>
            <a:endParaRPr lang="nl-NL" dirty="0"/>
          </a:p>
          <a:p>
            <a:r>
              <a:rPr lang="nl-NL" dirty="0" smtClean="0"/>
              <a:t>Vooruitblik voorjaar 2022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97C941-3331-496E-A8C6-6FEDDD676966}" type="datetime3">
              <a:rPr lang="nl-NL" smtClean="0"/>
              <a:pPr>
                <a:defRPr/>
              </a:pPr>
              <a:t>4/2/22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06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 van deze kennisdeling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82557" y="1972037"/>
            <a:ext cx="9601067" cy="3456384"/>
          </a:xfrm>
        </p:spPr>
        <p:txBody>
          <a:bodyPr/>
          <a:lstStyle/>
          <a:p>
            <a:r>
              <a:rPr lang="nl-NL" dirty="0" smtClean="0"/>
              <a:t>Regionale loketten zijn een voorwaarde in de RAP. Hoe kun je vanuit het in basis opgezet loket versnelling en verbetering brengen in de regionale arbeidsmarktproblematiek.</a:t>
            </a:r>
          </a:p>
          <a:p>
            <a:endParaRPr lang="nl-NL" dirty="0" smtClean="0"/>
          </a:p>
          <a:p>
            <a:r>
              <a:rPr lang="nl-NL" dirty="0" smtClean="0"/>
              <a:t>Leren van en met elkaar, “mag ik jouw wiel lenen?” 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97C941-3331-496E-A8C6-6FEDDD676966}" type="datetime3">
              <a:rPr lang="nl-NL" smtClean="0"/>
              <a:pPr>
                <a:defRPr/>
              </a:pPr>
              <a:t>4/2/22</a:t>
            </a:fld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559" y="4336759"/>
            <a:ext cx="1888253" cy="191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18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Opmaat naar deze kennisdeling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47833" y="2060848"/>
            <a:ext cx="9601067" cy="3456384"/>
          </a:xfrm>
        </p:spPr>
        <p:txBody>
          <a:bodyPr/>
          <a:lstStyle/>
          <a:p>
            <a:r>
              <a:rPr lang="nl-NL" dirty="0" smtClean="0"/>
              <a:t>In samenwerking met een aantal, diverse loketten ervaringen opgehaald. Een mix van ervaringen, functionaliteiten, opdrachten en samenwerkingen (6 tot ruim 300 scholen).</a:t>
            </a:r>
            <a:endParaRPr lang="nl-NL" dirty="0"/>
          </a:p>
          <a:p>
            <a:r>
              <a:rPr lang="nl-NL" dirty="0" smtClean="0"/>
              <a:t>Merendeel in praktijkverhalen beschreven op </a:t>
            </a:r>
            <a:r>
              <a:rPr lang="nl-NL" dirty="0" smtClean="0">
                <a:hlinkClick r:id="rId2"/>
              </a:rPr>
              <a:t>Voion</a:t>
            </a:r>
            <a:r>
              <a:rPr lang="nl-NL" dirty="0" smtClean="0"/>
              <a:t> en </a:t>
            </a:r>
            <a:r>
              <a:rPr lang="nl-NL" dirty="0" smtClean="0">
                <a:hlinkClick r:id="rId3"/>
              </a:rPr>
              <a:t>aanpaklerarentekort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97C941-3331-496E-A8C6-6FEDDD676966}" type="datetime3">
              <a:rPr lang="nl-NL" smtClean="0"/>
              <a:pPr>
                <a:defRPr/>
              </a:pPr>
              <a:t>4/2/22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7424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Welke diverse functionaliteiten komen wij tegen in VO </a:t>
            </a:r>
            <a:br>
              <a:rPr lang="nl-NL" dirty="0" smtClean="0"/>
            </a:br>
            <a:r>
              <a:rPr lang="nl-NL" dirty="0" smtClean="0"/>
              <a:t>en in VO&amp;MBO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83499" y="2176041"/>
            <a:ext cx="9601067" cy="430578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Instroom tot aan de match d.m.v. klantreis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Instroom tot aan de match d.m.v. klantreis &amp; professionalisering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Instroom t/m start in het onderwijs d.m.v. klantreis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Mobiliteitsplatform, met vitaliteit &amp; professionalisering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Vacatureplatform met professionalisering voor instroom &amp; behoud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Instroom en kennisplatform voor scholen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Geautomatiseerd loket voor instroom gekoppeld aan alle scholen (HRM)</a:t>
            </a:r>
            <a:endParaRPr lang="nl-NL" sz="20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97C941-3331-496E-A8C6-6FEDDD676966}" type="datetime3">
              <a:rPr lang="nl-NL" smtClean="0"/>
              <a:pPr>
                <a:defRPr/>
              </a:pPr>
              <a:t>4/2/22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4830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0480" y="832129"/>
            <a:ext cx="9505056" cy="486697"/>
          </a:xfrm>
        </p:spPr>
        <p:txBody>
          <a:bodyPr>
            <a:normAutofit fontScale="90000"/>
          </a:bodyPr>
          <a:lstStyle/>
          <a:p>
            <a:r>
              <a:rPr lang="nl-NL" dirty="0"/>
              <a:t>V</a:t>
            </a:r>
            <a:r>
              <a:rPr lang="nl-NL" dirty="0" smtClean="0"/>
              <a:t>oorbeelden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97C941-3331-496E-A8C6-6FEDDD676966}" type="datetime3">
              <a:rPr lang="nl-NL" smtClean="0"/>
              <a:pPr>
                <a:defRPr/>
              </a:pPr>
              <a:t>4/2/22</a:t>
            </a:fld>
            <a:endParaRPr lang="nl-NL" dirty="0"/>
          </a:p>
        </p:txBody>
      </p:sp>
      <p:sp>
        <p:nvSpPr>
          <p:cNvPr id="5" name="Ovaal 4"/>
          <p:cNvSpPr/>
          <p:nvPr/>
        </p:nvSpPr>
        <p:spPr>
          <a:xfrm>
            <a:off x="1250066" y="2004794"/>
            <a:ext cx="1713053" cy="668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Informatie events</a:t>
            </a:r>
            <a:endParaRPr lang="nl-NL" dirty="0"/>
          </a:p>
        </p:txBody>
      </p:sp>
      <p:sp>
        <p:nvSpPr>
          <p:cNvPr id="6" name="Ovaal 5"/>
          <p:cNvSpPr/>
          <p:nvPr/>
        </p:nvSpPr>
        <p:spPr>
          <a:xfrm>
            <a:off x="4583575" y="2004794"/>
            <a:ext cx="1539433" cy="7268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Zin lesgeven</a:t>
            </a:r>
            <a:endParaRPr lang="nl-NL" dirty="0"/>
          </a:p>
        </p:txBody>
      </p:sp>
      <p:sp>
        <p:nvSpPr>
          <p:cNvPr id="7" name="Ovaal 6"/>
          <p:cNvSpPr/>
          <p:nvPr/>
        </p:nvSpPr>
        <p:spPr>
          <a:xfrm>
            <a:off x="7211028" y="2106592"/>
            <a:ext cx="1504709" cy="775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Profiel platform</a:t>
            </a:r>
            <a:endParaRPr lang="nl-NL" dirty="0"/>
          </a:p>
        </p:txBody>
      </p:sp>
      <p:sp>
        <p:nvSpPr>
          <p:cNvPr id="8" name="Ovaal 7"/>
          <p:cNvSpPr/>
          <p:nvPr/>
        </p:nvSpPr>
        <p:spPr>
          <a:xfrm>
            <a:off x="2882096" y="2197223"/>
            <a:ext cx="1770927" cy="1111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Opleiding</a:t>
            </a:r>
          </a:p>
          <a:p>
            <a:pPr algn="ctr"/>
            <a:r>
              <a:rPr lang="nl-NL" dirty="0" smtClean="0"/>
              <a:t>Cursus</a:t>
            </a:r>
          </a:p>
          <a:p>
            <a:pPr algn="ctr"/>
            <a:r>
              <a:rPr lang="nl-NL" dirty="0" smtClean="0"/>
              <a:t>workshop</a:t>
            </a:r>
            <a:endParaRPr lang="nl-NL" dirty="0"/>
          </a:p>
        </p:txBody>
      </p:sp>
      <p:sp>
        <p:nvSpPr>
          <p:cNvPr id="9" name="Ovaal 8"/>
          <p:cNvSpPr/>
          <p:nvPr/>
        </p:nvSpPr>
        <p:spPr>
          <a:xfrm>
            <a:off x="6123008" y="3060057"/>
            <a:ext cx="1770926" cy="944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routekaart</a:t>
            </a:r>
            <a:endParaRPr lang="nl-NL" dirty="0"/>
          </a:p>
        </p:txBody>
      </p:sp>
      <p:sp>
        <p:nvSpPr>
          <p:cNvPr id="10" name="Ovaal 9"/>
          <p:cNvSpPr/>
          <p:nvPr/>
        </p:nvSpPr>
        <p:spPr>
          <a:xfrm>
            <a:off x="6377651" y="1052736"/>
            <a:ext cx="1863524" cy="952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speeddate</a:t>
            </a:r>
            <a:endParaRPr lang="nl-NL" dirty="0"/>
          </a:p>
        </p:txBody>
      </p:sp>
      <p:sp>
        <p:nvSpPr>
          <p:cNvPr id="11" name="Ovaal 10"/>
          <p:cNvSpPr/>
          <p:nvPr/>
        </p:nvSpPr>
        <p:spPr>
          <a:xfrm>
            <a:off x="694481" y="3217762"/>
            <a:ext cx="2137895" cy="902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Begeleiding startende zij-instromers</a:t>
            </a:r>
            <a:endParaRPr lang="nl-NL" dirty="0"/>
          </a:p>
        </p:txBody>
      </p:sp>
      <p:sp>
        <p:nvSpPr>
          <p:cNvPr id="12" name="Ovaal 11"/>
          <p:cNvSpPr/>
          <p:nvPr/>
        </p:nvSpPr>
        <p:spPr>
          <a:xfrm>
            <a:off x="5067479" y="3923818"/>
            <a:ext cx="1969929" cy="1516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Meet </a:t>
            </a:r>
            <a:r>
              <a:rPr lang="nl-NL" dirty="0" err="1" smtClean="0"/>
              <a:t>the</a:t>
            </a:r>
            <a:r>
              <a:rPr lang="nl-NL" dirty="0" smtClean="0"/>
              <a:t> teacher</a:t>
            </a:r>
            <a:endParaRPr lang="nl-NL" dirty="0"/>
          </a:p>
        </p:txBody>
      </p:sp>
      <p:sp>
        <p:nvSpPr>
          <p:cNvPr id="13" name="Ovaal 12"/>
          <p:cNvSpPr/>
          <p:nvPr/>
        </p:nvSpPr>
        <p:spPr>
          <a:xfrm>
            <a:off x="9363919" y="2004794"/>
            <a:ext cx="2154080" cy="1861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Vraagbaak voor schoolleiders &amp; HR</a:t>
            </a:r>
            <a:endParaRPr lang="nl-NL" dirty="0"/>
          </a:p>
        </p:txBody>
      </p:sp>
      <p:sp>
        <p:nvSpPr>
          <p:cNvPr id="14" name="Ovaal 13"/>
          <p:cNvSpPr/>
          <p:nvPr/>
        </p:nvSpPr>
        <p:spPr>
          <a:xfrm>
            <a:off x="9387067" y="4131179"/>
            <a:ext cx="2466597" cy="9838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schoolprofielen</a:t>
            </a:r>
            <a:endParaRPr lang="nl-NL" dirty="0"/>
          </a:p>
        </p:txBody>
      </p:sp>
      <p:sp>
        <p:nvSpPr>
          <p:cNvPr id="15" name="Ovaal 14"/>
          <p:cNvSpPr/>
          <p:nvPr/>
        </p:nvSpPr>
        <p:spPr>
          <a:xfrm>
            <a:off x="2025570" y="4676172"/>
            <a:ext cx="1990845" cy="6829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Kijk in de klas</a:t>
            </a:r>
            <a:endParaRPr lang="nl-NL" dirty="0"/>
          </a:p>
        </p:txBody>
      </p:sp>
      <p:sp>
        <p:nvSpPr>
          <p:cNvPr id="16" name="Ovaal 15"/>
          <p:cNvSpPr/>
          <p:nvPr/>
        </p:nvSpPr>
        <p:spPr>
          <a:xfrm>
            <a:off x="4210953" y="5544273"/>
            <a:ext cx="1912055" cy="8449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Cv check</a:t>
            </a:r>
            <a:endParaRPr lang="nl-NL" dirty="0"/>
          </a:p>
        </p:txBody>
      </p:sp>
      <p:sp>
        <p:nvSpPr>
          <p:cNvPr id="17" name="Ovaal 16"/>
          <p:cNvSpPr/>
          <p:nvPr/>
        </p:nvSpPr>
        <p:spPr>
          <a:xfrm>
            <a:off x="7442522" y="5185458"/>
            <a:ext cx="2476982" cy="763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Opleidingsroute bepalen</a:t>
            </a:r>
            <a:endParaRPr lang="nl-NL" dirty="0"/>
          </a:p>
        </p:txBody>
      </p:sp>
      <p:sp>
        <p:nvSpPr>
          <p:cNvPr id="18" name="Ovaal 17"/>
          <p:cNvSpPr/>
          <p:nvPr/>
        </p:nvSpPr>
        <p:spPr>
          <a:xfrm>
            <a:off x="814918" y="5544272"/>
            <a:ext cx="3062602" cy="694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Loopbaan coaching en advies</a:t>
            </a:r>
            <a:endParaRPr lang="nl-NL" dirty="0"/>
          </a:p>
        </p:txBody>
      </p:sp>
      <p:sp>
        <p:nvSpPr>
          <p:cNvPr id="19" name="Ovaal 18"/>
          <p:cNvSpPr/>
          <p:nvPr/>
        </p:nvSpPr>
        <p:spPr>
          <a:xfrm>
            <a:off x="10440365" y="5359078"/>
            <a:ext cx="1469984" cy="1145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Vacature bank</a:t>
            </a:r>
            <a:endParaRPr lang="nl-NL" dirty="0"/>
          </a:p>
        </p:txBody>
      </p:sp>
      <p:sp>
        <p:nvSpPr>
          <p:cNvPr id="20" name="Ovaal 19"/>
          <p:cNvSpPr/>
          <p:nvPr/>
        </p:nvSpPr>
        <p:spPr>
          <a:xfrm>
            <a:off x="8912506" y="1044202"/>
            <a:ext cx="2743201" cy="881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vitaliteitstrajecten</a:t>
            </a:r>
            <a:endParaRPr lang="nl-NL" dirty="0"/>
          </a:p>
        </p:txBody>
      </p:sp>
      <p:sp>
        <p:nvSpPr>
          <p:cNvPr id="21" name="Ovaal 20"/>
          <p:cNvSpPr/>
          <p:nvPr/>
        </p:nvSpPr>
        <p:spPr>
          <a:xfrm>
            <a:off x="6724890" y="5949281"/>
            <a:ext cx="2731625" cy="908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expertisecentrum</a:t>
            </a:r>
            <a:endParaRPr lang="nl-NL" dirty="0"/>
          </a:p>
        </p:txBody>
      </p:sp>
      <p:sp>
        <p:nvSpPr>
          <p:cNvPr id="22" name="Ovaal 21"/>
          <p:cNvSpPr/>
          <p:nvPr/>
        </p:nvSpPr>
        <p:spPr>
          <a:xfrm>
            <a:off x="3738623" y="1044202"/>
            <a:ext cx="2639028" cy="881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ervaringsverhalen</a:t>
            </a:r>
            <a:endParaRPr lang="nl-NL" dirty="0"/>
          </a:p>
        </p:txBody>
      </p:sp>
      <p:sp>
        <p:nvSpPr>
          <p:cNvPr id="23" name="Ovaal 22"/>
          <p:cNvSpPr/>
          <p:nvPr/>
        </p:nvSpPr>
        <p:spPr>
          <a:xfrm>
            <a:off x="150471" y="4294208"/>
            <a:ext cx="1875099" cy="891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Inschrijfplek</a:t>
            </a:r>
          </a:p>
          <a:p>
            <a:pPr algn="ctr"/>
            <a:r>
              <a:rPr lang="nl-NL" dirty="0" err="1" smtClean="0"/>
              <a:t>Lero</a:t>
            </a:r>
            <a:endParaRPr lang="nl-NL" dirty="0"/>
          </a:p>
        </p:txBody>
      </p:sp>
      <p:sp>
        <p:nvSpPr>
          <p:cNvPr id="24" name="Ovaal 23"/>
          <p:cNvSpPr/>
          <p:nvPr/>
        </p:nvSpPr>
        <p:spPr>
          <a:xfrm>
            <a:off x="7974957" y="3402957"/>
            <a:ext cx="1724628" cy="1030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IT verbinding scholen</a:t>
            </a:r>
            <a:endParaRPr lang="nl-NL" dirty="0"/>
          </a:p>
        </p:txBody>
      </p:sp>
      <p:sp>
        <p:nvSpPr>
          <p:cNvPr id="25" name="Ovaal 24"/>
          <p:cNvSpPr/>
          <p:nvPr/>
        </p:nvSpPr>
        <p:spPr>
          <a:xfrm>
            <a:off x="3296552" y="3685089"/>
            <a:ext cx="1761585" cy="90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Persoonlijk advies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2291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Doelgroepen binnen de loketten, waar doen we het voor?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Scholieren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Studenten HBO &amp; WO o.a. kopopleiding / stagebemiddeling opleidingsschool / tekortvakken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Zij-instromers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Iedereen die werkend is in de regio aangesloten scholen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Leiding &amp; HR aangesloten scholen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97C941-3331-496E-A8C6-6FEDDD676966}" type="datetime3">
              <a:rPr lang="nl-NL" smtClean="0"/>
              <a:pPr>
                <a:defRPr/>
              </a:pPr>
              <a:t>4/2/22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2261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Routes van toekomstige collega’s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37549" y="2492897"/>
            <a:ext cx="11088547" cy="3456384"/>
          </a:xfrm>
        </p:spPr>
        <p:txBody>
          <a:bodyPr/>
          <a:lstStyle/>
          <a:p>
            <a:r>
              <a:rPr lang="nl-NL" b="1" dirty="0" smtClean="0"/>
              <a:t>Traditioneel (SO&amp;P) scholier</a:t>
            </a:r>
          </a:p>
          <a:p>
            <a:r>
              <a:rPr lang="nl-NL" dirty="0" smtClean="0"/>
              <a:t>LOB             </a:t>
            </a:r>
            <a:r>
              <a:rPr lang="nl-NL" dirty="0" err="1" smtClean="0"/>
              <a:t>Lero</a:t>
            </a:r>
            <a:r>
              <a:rPr lang="nl-NL" dirty="0" smtClean="0"/>
              <a:t> &amp; stage           solliciteren op school &amp; BSL</a:t>
            </a:r>
          </a:p>
          <a:p>
            <a:r>
              <a:rPr lang="nl-NL" b="1" dirty="0" smtClean="0">
                <a:solidFill>
                  <a:schemeClr val="accent6"/>
                </a:solidFill>
              </a:rPr>
              <a:t>2</a:t>
            </a:r>
            <a:r>
              <a:rPr lang="nl-NL" b="1" baseline="30000" dirty="0" smtClean="0">
                <a:solidFill>
                  <a:schemeClr val="accent6"/>
                </a:solidFill>
              </a:rPr>
              <a:t>e</a:t>
            </a:r>
            <a:r>
              <a:rPr lang="nl-NL" b="1" dirty="0" smtClean="0">
                <a:solidFill>
                  <a:schemeClr val="accent6"/>
                </a:solidFill>
              </a:rPr>
              <a:t> carrière (ZIB/deeltijd/kopopleiding)</a:t>
            </a:r>
          </a:p>
          <a:p>
            <a:r>
              <a:rPr lang="nl-NL" dirty="0" smtClean="0"/>
              <a:t>Informatie         Oriëntatie        Matching        inductie &amp; begeleiding</a:t>
            </a:r>
          </a:p>
          <a:p>
            <a:r>
              <a:rPr lang="nl-NL" b="1" dirty="0" smtClean="0">
                <a:solidFill>
                  <a:srgbClr val="00B050"/>
                </a:solidFill>
              </a:rPr>
              <a:t>Mobiliteit (behoud in de regio) </a:t>
            </a:r>
            <a:r>
              <a:rPr lang="nl-NL" dirty="0" smtClean="0">
                <a:solidFill>
                  <a:srgbClr val="00B050"/>
                </a:solidFill>
              </a:rPr>
              <a:t>Vrijwillig/verplicht    </a:t>
            </a:r>
          </a:p>
          <a:p>
            <a:r>
              <a:rPr lang="nl-NL" dirty="0"/>
              <a:t>Informatie         Oriëntatie        Matching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97C941-3331-496E-A8C6-6FEDDD676966}" type="datetime3">
              <a:rPr lang="nl-NL" smtClean="0"/>
              <a:pPr>
                <a:defRPr/>
              </a:pPr>
              <a:t>4/2/22</a:t>
            </a:fld>
            <a:endParaRPr lang="nl-NL" dirty="0"/>
          </a:p>
        </p:txBody>
      </p:sp>
      <p:sp>
        <p:nvSpPr>
          <p:cNvPr id="5" name="Vijfhoek 4"/>
          <p:cNvSpPr/>
          <p:nvPr/>
        </p:nvSpPr>
        <p:spPr>
          <a:xfrm>
            <a:off x="1767163" y="3225529"/>
            <a:ext cx="978408" cy="27779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918" y="3212012"/>
            <a:ext cx="999831" cy="30482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878" y="4404167"/>
            <a:ext cx="704401" cy="21475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918" y="4399448"/>
            <a:ext cx="707197" cy="2194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960" y="4399447"/>
            <a:ext cx="707197" cy="21947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878" y="5562260"/>
            <a:ext cx="707197" cy="21947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917" y="5567174"/>
            <a:ext cx="707197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2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Aandachtspunten vanuit evaluatie </a:t>
            </a:r>
            <a:r>
              <a:rPr lang="nl-NL" dirty="0" smtClean="0">
                <a:hlinkClick r:id="rId2"/>
              </a:rPr>
              <a:t>onderwijsloket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83499" y="1689904"/>
            <a:ext cx="9601067" cy="502341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nl-NL" sz="1800" dirty="0" smtClean="0"/>
              <a:t>Overstappers ervaren het onderwijs en instituten als niet toegankelijk/zet overstapper centraal</a:t>
            </a:r>
          </a:p>
          <a:p>
            <a:pPr>
              <a:buFont typeface="+mj-lt"/>
              <a:buAutoNum type="arabicPeriod"/>
            </a:pPr>
            <a:r>
              <a:rPr lang="nl-NL" sz="1800" dirty="0" smtClean="0"/>
              <a:t>Gaten in de werknemersreis: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Oriëntatie: is het onderwijs iets voor mij, heel divers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Bekwaamheid checken tijdens de oriëntatie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Welke opleidingsroute kiezen (werk/opleiding/privé balans)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Matching / baan zoeken &amp; vinden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Start schooljaar en start opleiding vaak een gat &gt; 6 maanden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Begeleiding in de ontvangende school 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8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97C941-3331-496E-A8C6-6FEDDD676966}" type="datetime3">
              <a:rPr lang="nl-NL" smtClean="0"/>
              <a:pPr>
                <a:defRPr/>
              </a:pPr>
              <a:t>4/2/22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0249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5492</TotalTime>
  <Words>1199</Words>
  <Application>Microsoft Office PowerPoint</Application>
  <PresentationFormat>Breedbeeld</PresentationFormat>
  <Paragraphs>200</Paragraphs>
  <Slides>24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Office-thema</vt:lpstr>
      <vt:lpstr>Kennisdeling Loket 2.0 26 januari 2022</vt:lpstr>
      <vt:lpstr>Programma</vt:lpstr>
      <vt:lpstr>Doel van deze kennisdeling</vt:lpstr>
      <vt:lpstr>Opmaat naar deze kennisdeling</vt:lpstr>
      <vt:lpstr>Welke diverse functionaliteiten komen wij tegen in VO  en in VO&amp;MBO</vt:lpstr>
      <vt:lpstr>Voorbeelden</vt:lpstr>
      <vt:lpstr>Doelgroepen binnen de loketten, waar doen we het voor?</vt:lpstr>
      <vt:lpstr>Routes van toekomstige collega’s</vt:lpstr>
      <vt:lpstr>Aandachtspunten vanuit evaluatie onderwijsloket</vt:lpstr>
      <vt:lpstr>Aandachtspunten onderwijsloket</vt:lpstr>
      <vt:lpstr>Samen sterk voor elk kind, M. van Vroonhoven </vt:lpstr>
      <vt:lpstr>Wat nodig voor Loket 2.0?</vt:lpstr>
      <vt:lpstr>Break-out rooms</vt:lpstr>
      <vt:lpstr>Matching?</vt:lpstr>
      <vt:lpstr>Communicatieopzet</vt:lpstr>
      <vt:lpstr>Voorstellen  </vt:lpstr>
      <vt:lpstr>Communicatieopzet</vt:lpstr>
      <vt:lpstr>1. Communicatie analyse </vt:lpstr>
      <vt:lpstr>2. Communicatie aanpak </vt:lpstr>
      <vt:lpstr>3. Communicatie planning </vt:lpstr>
      <vt:lpstr>Realisatie en toetsing</vt:lpstr>
      <vt:lpstr>Tips en Trics</vt:lpstr>
      <vt:lpstr>Tips en Trics</vt:lpstr>
      <vt:lpstr>Evaluatie en afronding</vt:lpstr>
    </vt:vector>
  </TitlesOfParts>
  <Company>CAOP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Etienne van Nuland</dc:creator>
  <cp:lastModifiedBy>Liesbeth Ellenbroek</cp:lastModifiedBy>
  <cp:revision>967</cp:revision>
  <dcterms:created xsi:type="dcterms:W3CDTF">2020-07-02T10:50:31Z</dcterms:created>
  <dcterms:modified xsi:type="dcterms:W3CDTF">2022-02-04T12:31:15Z</dcterms:modified>
</cp:coreProperties>
</file>