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8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eken, MJ (Marijke)" userId="c502c8db-a1da-43a9-8ccd-16119f043189" providerId="ADAL" clId="{40D11DF4-4A25-4736-8B6E-42C46B2E4C37}"/>
    <pc:docChg chg="custSel modSld">
      <pc:chgData name="Teeken, MJ (Marijke)" userId="c502c8db-a1da-43a9-8ccd-16119f043189" providerId="ADAL" clId="{40D11DF4-4A25-4736-8B6E-42C46B2E4C37}" dt="2023-03-06T08:28:19.693" v="0" actId="27636"/>
      <pc:docMkLst>
        <pc:docMk/>
      </pc:docMkLst>
      <pc:sldChg chg="modSp mod">
        <pc:chgData name="Teeken, MJ (Marijke)" userId="c502c8db-a1da-43a9-8ccd-16119f043189" providerId="ADAL" clId="{40D11DF4-4A25-4736-8B6E-42C46B2E4C37}" dt="2023-03-06T08:28:19.693" v="0" actId="27636"/>
        <pc:sldMkLst>
          <pc:docMk/>
          <pc:sldMk cId="0" sldId="256"/>
        </pc:sldMkLst>
        <pc:spChg chg="mod">
          <ac:chgData name="Teeken, MJ (Marijke)" userId="c502c8db-a1da-43a9-8ccd-16119f043189" providerId="ADAL" clId="{40D11DF4-4A25-4736-8B6E-42C46B2E4C37}" dt="2023-03-06T08:28:19.693" v="0" actId="27636"/>
          <ac:spMkLst>
            <pc:docMk/>
            <pc:sldMk cId="0" sldId="256"/>
            <ac:spMk id="5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1143000" y="685800"/>
            <a:ext cx="4572000" cy="3429000"/>
          </a:xfrm>
          <a:prstGeom prst="rect">
            <a:avLst/>
          </a:prstGeom>
        </p:spPr>
        <p:txBody>
          <a:bodyPr/>
          <a:lstStyle/>
          <a:p>
            <a:endParaRPr/>
          </a:p>
        </p:txBody>
      </p:sp>
      <p:sp>
        <p:nvSpPr>
          <p:cNvPr id="48" name="Shape 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Na4BkOP1D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noRot="1" noChangeAspect="1"/>
          </p:cNvSpPr>
          <p:nvPr>
            <p:ph type="sldImg"/>
          </p:nvPr>
        </p:nvSpPr>
        <p:spPr>
          <a:prstGeom prst="rect">
            <a:avLst/>
          </a:prstGeom>
        </p:spPr>
        <p:txBody>
          <a:bodyPr/>
          <a:lstStyle/>
          <a:p>
            <a:endParaRPr/>
          </a:p>
        </p:txBody>
      </p:sp>
      <p:sp>
        <p:nvSpPr>
          <p:cNvPr id="67" name="Shape 67"/>
          <p:cNvSpPr>
            <a:spLocks noGrp="1"/>
          </p:cNvSpPr>
          <p:nvPr>
            <p:ph type="body" sz="quarter" idx="1"/>
          </p:nvPr>
        </p:nvSpPr>
        <p:spPr>
          <a:prstGeom prst="rect">
            <a:avLst/>
          </a:prstGeom>
        </p:spPr>
        <p:txBody>
          <a:bodyPr/>
          <a:lstStyle/>
          <a:p>
            <a:pPr>
              <a:lnSpc>
                <a:spcPct val="90000"/>
              </a:lnSpc>
              <a:spcBef>
                <a:spcPts val="500"/>
              </a:spcBef>
              <a:defRPr sz="1500">
                <a:latin typeface="Arial"/>
                <a:ea typeface="Arial"/>
                <a:cs typeface="Arial"/>
                <a:sym typeface="Arial"/>
              </a:defRPr>
            </a:pPr>
            <a:r>
              <a:t>Wij zijn hier samengekomen om te na te denken over de toekomst van onderwijstijd. Wat bedoelen we met onderwijstijd? De overheid heeft allerlei regels vastgesteld voor de onderwijstijd voor leerlingen. Maar! Binnen de wettelijke regels is er veel vrijheid om andere keuzes te maken in </a:t>
            </a:r>
            <a:r>
              <a:rPr b="1"/>
              <a:t>de hoeveelheid</a:t>
            </a:r>
            <a:r>
              <a:t>, </a:t>
            </a:r>
            <a:r>
              <a:rPr b="1"/>
              <a:t>verdeling en de vorm van de onderwijstijd</a:t>
            </a:r>
            <a:r>
              <a:t>. Vandaag gaan wij, samen met jullie, hierover nadenken en brainstormen. Welke keuzes wensen jullie (scholieren, docenten, directeuren, ouders) zelf te maken? </a:t>
            </a:r>
            <a:r>
              <a:rPr i="1"/>
              <a:t>Want wat zijn mogelijkheden voor het anders organiseren van onderwijstijd met behoud van de onderwijskwaliteit?</a:t>
            </a:r>
            <a:r>
              <a:t> </a:t>
            </a:r>
            <a:r>
              <a:rPr>
                <a:solidFill>
                  <a:srgbClr val="212121"/>
                </a:solidFill>
              </a:rPr>
              <a:t>We willen graag jullie inzichten en wensen buiten de gestelde kaders rondom de invulling van onderwijstijd ophalen. En daarnaast hopen we dat jullie, als </a:t>
            </a:r>
            <a:r>
              <a:t>deelnemers, zelf meer zicht krijgen op de mogelijkheden op het wettelijke kader van onderwijstijd en voorbeelden zien van scholen die onderwijstijd ‘anders’ hebben ingericht. Laten we eerst eens kijken naar voorbeelden uit het buitenland. Hoe gaan andere landen om met hun onderwijstijd?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r>
              <a:t>Vragen om de tips en toppers in te vullen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noRot="1" noChangeAspect="1"/>
          </p:cNvSpPr>
          <p:nvPr>
            <p:ph type="sldImg"/>
          </p:nvPr>
        </p:nvSpPr>
        <p:spPr>
          <a:prstGeom prst="rect">
            <a:avLst/>
          </a:prstGeom>
        </p:spPr>
        <p:txBody>
          <a:bodyPr/>
          <a:lstStyle/>
          <a:p>
            <a:endParaRPr/>
          </a:p>
        </p:txBody>
      </p:sp>
      <p:sp>
        <p:nvSpPr>
          <p:cNvPr id="73" name="Shape 73"/>
          <p:cNvSpPr>
            <a:spLocks noGrp="1"/>
          </p:cNvSpPr>
          <p:nvPr>
            <p:ph type="body" sz="quarter" idx="1"/>
          </p:nvPr>
        </p:nvSpPr>
        <p:spPr>
          <a:prstGeom prst="rect">
            <a:avLst/>
          </a:prstGeom>
        </p:spPr>
        <p:txBody>
          <a:bodyPr/>
          <a:lstStyle/>
          <a:p>
            <a:pPr>
              <a:lnSpc>
                <a:spcPct val="80000"/>
              </a:lnSpc>
              <a:spcBef>
                <a:spcPts val="0"/>
              </a:spcBef>
              <a:defRPr sz="500" b="1">
                <a:latin typeface="Arial"/>
                <a:ea typeface="Arial"/>
                <a:cs typeface="Arial"/>
                <a:sym typeface="Arial"/>
              </a:defRPr>
            </a:pPr>
            <a:r>
              <a:t>Finland: </a:t>
            </a:r>
            <a:r>
              <a:rPr b="0"/>
              <a:t>https://www.nationaleonderwijsgids.nl/voortgezet-onderwijs/nieuws/42178-het-bejubelde-finse-onderwijsstelsel-ook-iets-voor-nederland.html</a:t>
            </a:r>
            <a:endParaRPr sz="300"/>
          </a:p>
          <a:p>
            <a:pPr>
              <a:lnSpc>
                <a:spcPct val="80000"/>
              </a:lnSpc>
              <a:spcBef>
                <a:spcPts val="0"/>
              </a:spcBef>
              <a:defRPr sz="500" b="1">
                <a:solidFill>
                  <a:srgbClr val="333333"/>
                </a:solidFill>
                <a:latin typeface="Arial"/>
                <a:ea typeface="Arial"/>
                <a:cs typeface="Arial"/>
                <a:sym typeface="Arial"/>
              </a:defRPr>
            </a:pPr>
            <a:r>
              <a:t>Minder lessen, meer resultaten</a:t>
            </a:r>
            <a:endParaRPr sz="300"/>
          </a:p>
          <a:p>
            <a:pPr>
              <a:lnSpc>
                <a:spcPct val="80000"/>
              </a:lnSpc>
              <a:spcBef>
                <a:spcPts val="0"/>
              </a:spcBef>
              <a:defRPr sz="500">
                <a:solidFill>
                  <a:srgbClr val="333333"/>
                </a:solidFill>
                <a:latin typeface="Arial"/>
                <a:ea typeface="Arial"/>
                <a:cs typeface="Arial"/>
                <a:sym typeface="Arial"/>
              </a:defRPr>
            </a:pPr>
            <a:r>
              <a:t>Finlandse leerkrachten geven per dag gemiddeld een uur minder les. Ook hebben de leerlingen vaker pauze en zijn ze vroeger vrij dan in Nederland. Finnen gaan ervan uit dat kinderen beter en effectiever leren als ze fris zijn. Bovendien leert een kind ook heel veel van spelen. Bijkomend voordeel is dat de leraar zelf meer tijd overhoudt voor lesvoorbereiding en onderwijsontwikkeling. Iets waar leraren in Nederland bijna geen tijd voor hebben.</a:t>
            </a:r>
            <a:endParaRPr sz="300"/>
          </a:p>
          <a:p>
            <a:pPr>
              <a:lnSpc>
                <a:spcPct val="80000"/>
              </a:lnSpc>
              <a:spcBef>
                <a:spcPts val="0"/>
              </a:spcBef>
              <a:defRPr sz="500" b="1">
                <a:solidFill>
                  <a:srgbClr val="333333"/>
                </a:solidFill>
                <a:latin typeface="Arial"/>
                <a:ea typeface="Arial"/>
                <a:cs typeface="Arial"/>
                <a:sym typeface="Arial"/>
              </a:defRPr>
            </a:pPr>
            <a:r>
              <a:t>Gepersonaliseerd leren</a:t>
            </a:r>
            <a:endParaRPr sz="300"/>
          </a:p>
          <a:p>
            <a:pPr>
              <a:lnSpc>
                <a:spcPct val="80000"/>
              </a:lnSpc>
              <a:spcBef>
                <a:spcPts val="0"/>
              </a:spcBef>
              <a:defRPr sz="500">
                <a:solidFill>
                  <a:srgbClr val="333333"/>
                </a:solidFill>
                <a:latin typeface="Arial"/>
                <a:ea typeface="Arial"/>
                <a:cs typeface="Arial"/>
                <a:sym typeface="Arial"/>
              </a:defRPr>
            </a:pPr>
            <a:r>
              <a:t>Elk kind kan gepersonaliseerd leren, en heeft de verantwoordelijkheid voor zijn eigen leerproces. Creativiteit en voornamelijk zelf creatief denken staat hoog in het vaandel in het Finse onderwijs. Kinderen mogen vaak zelf kiezen welk project ze willen doen. De rol van de leraar is hierin heel belangrijk. Ook hier is het een kwestie van vertrouwen naar de leerling.</a:t>
            </a:r>
            <a:endParaRPr sz="300"/>
          </a:p>
          <a:p>
            <a:pPr>
              <a:lnSpc>
                <a:spcPct val="80000"/>
              </a:lnSpc>
              <a:spcBef>
                <a:spcPts val="0"/>
              </a:spcBef>
              <a:defRPr sz="300"/>
            </a:pPr>
            <a:br/>
            <a:r>
              <a:rPr sz="500" b="1">
                <a:solidFill>
                  <a:srgbClr val="333333"/>
                </a:solidFill>
                <a:latin typeface="Arial"/>
                <a:ea typeface="Arial"/>
                <a:cs typeface="Arial"/>
                <a:sym typeface="Arial"/>
              </a:rPr>
              <a:t>Zweden: https://kunskapsskolan.nl/</a:t>
            </a:r>
          </a:p>
          <a:p>
            <a:pPr>
              <a:lnSpc>
                <a:spcPct val="80000"/>
              </a:lnSpc>
              <a:spcBef>
                <a:spcPts val="0"/>
              </a:spcBef>
              <a:defRPr sz="500" b="1">
                <a:solidFill>
                  <a:srgbClr val="333333"/>
                </a:solidFill>
                <a:latin typeface="Arial"/>
                <a:ea typeface="Arial"/>
                <a:cs typeface="Arial"/>
                <a:sym typeface="Arial"/>
              </a:defRPr>
            </a:pPr>
            <a:r>
              <a:t>Kunskapsskolan: </a:t>
            </a:r>
            <a:r>
              <a:rPr b="0"/>
              <a:t>Vertaald betekent het Kennisschool. Een concept dat uitgaat van een grote mate van zelfstandigheid van leerlingen en veel persoonlijk contact met docenten. De lessen duren in het Zweedse concept nog maar twintig minuten. Leerlingen komen naar school wanneer zij willen (dit houden zij ook zelf bij), werken in hun eigen tempo en op hun eigen niveau. Interessant filmpje hierover → </a:t>
            </a:r>
            <a:r>
              <a:rPr b="0" u="sng">
                <a:solidFill>
                  <a:srgbClr val="0000FF"/>
                </a:solidFill>
                <a:uFill>
                  <a:solidFill>
                    <a:srgbClr val="0000FF"/>
                  </a:solidFill>
                </a:uFill>
                <a:hlinkClick r:id="rId3"/>
              </a:rPr>
              <a:t>https://youtu.be/Na4BkOP1DoM</a:t>
            </a:r>
            <a:r>
              <a:rPr b="0"/>
              <a:t> </a:t>
            </a:r>
            <a:endParaRPr sz="300"/>
          </a:p>
          <a:p>
            <a:pPr>
              <a:lnSpc>
                <a:spcPct val="80000"/>
              </a:lnSpc>
              <a:spcBef>
                <a:spcPts val="0"/>
              </a:spcBef>
              <a:defRPr sz="300"/>
            </a:pPr>
            <a:br/>
            <a:r>
              <a:rPr sz="500" b="1">
                <a:solidFill>
                  <a:srgbClr val="333333"/>
                </a:solidFill>
                <a:latin typeface="Arial"/>
                <a:ea typeface="Arial"/>
                <a:cs typeface="Arial"/>
                <a:sym typeface="Arial"/>
              </a:rPr>
              <a:t>Noorwegen</a:t>
            </a:r>
            <a:r>
              <a:rPr sz="500">
                <a:solidFill>
                  <a:srgbClr val="333333"/>
                </a:solidFill>
                <a:latin typeface="Arial"/>
                <a:ea typeface="Arial"/>
                <a:cs typeface="Arial"/>
                <a:sym typeface="Arial"/>
              </a:rPr>
              <a:t>: </a:t>
            </a:r>
          </a:p>
          <a:p>
            <a:pPr>
              <a:lnSpc>
                <a:spcPct val="80000"/>
              </a:lnSpc>
              <a:spcBef>
                <a:spcPts val="0"/>
              </a:spcBef>
              <a:defRPr sz="500">
                <a:solidFill>
                  <a:srgbClr val="333333"/>
                </a:solidFill>
                <a:latin typeface="Arial"/>
                <a:ea typeface="Arial"/>
                <a:cs typeface="Arial"/>
                <a:sym typeface="Arial"/>
              </a:defRPr>
            </a:pPr>
            <a:r>
              <a:t>Eerstejaars leerlingen worden gekoppeld aan een laatstejaars leerling. Als ze vragen hebben, ergens tegenaan lopen of wanneer er iets aan de hand is kunnen ze bij hen terecht. Ook met diverse activiteiten wordt er meer op ouderejaars ‘geleund’ en verwacht dat ouderejaars helpen met het leren. Schooltijd begint rond half 9 en duurt tot 14:00 voor de bovenbouw. De onderbouw heeft vaak een vrije dag ertussen of meer vrije middagen. Als leerlingen eerder klaar zijn of tijd over hebben op school dan wordt deze tijd besteed aan huiswerk. </a:t>
            </a:r>
            <a:r>
              <a:rPr b="1"/>
              <a:t>Ook in Noorwegen is er een behoorlijke mate van flexibiliteit en autonomie voor leraren en schoolleiders. Vroeger werden de uren per onderwerp op een zeer specifieke manier vastgelegd, maar dit wordt langzaam geflexibiliseerd: sommige vakken worden geclusterd en de uren kunnen binnen het cluster verdeeld worden. Ook verschillende basisschooljaren vormen een cluster, waardoor uren over schooljaren verspreid kunnen worden.</a:t>
            </a:r>
            <a:endParaRPr sz="300"/>
          </a:p>
          <a:p>
            <a:pPr>
              <a:lnSpc>
                <a:spcPct val="80000"/>
              </a:lnSpc>
              <a:spcBef>
                <a:spcPts val="0"/>
              </a:spcBef>
              <a:defRPr sz="1800" b="1">
                <a:solidFill>
                  <a:srgbClr val="333333"/>
                </a:solidFill>
                <a:latin typeface="Arial"/>
                <a:ea typeface="Arial"/>
                <a:cs typeface="Arial"/>
                <a:sym typeface="Arial"/>
              </a:defRPr>
            </a:pPr>
            <a:endParaRPr sz="300"/>
          </a:p>
          <a:p>
            <a:pPr>
              <a:lnSpc>
                <a:spcPct val="80000"/>
              </a:lnSpc>
              <a:spcBef>
                <a:spcPts val="0"/>
              </a:spcBef>
              <a:defRPr sz="500" b="1">
                <a:latin typeface="Arial"/>
                <a:ea typeface="Arial"/>
                <a:cs typeface="Arial"/>
                <a:sym typeface="Arial"/>
              </a:defRPr>
            </a:pPr>
            <a:r>
              <a:t>Atlanta en Kentucky, VS: </a:t>
            </a:r>
            <a:endParaRPr sz="300"/>
          </a:p>
          <a:p>
            <a:pPr>
              <a:lnSpc>
                <a:spcPct val="80000"/>
              </a:lnSpc>
              <a:spcBef>
                <a:spcPts val="0"/>
              </a:spcBef>
              <a:defRPr sz="500">
                <a:latin typeface="Arial"/>
                <a:ea typeface="Arial"/>
                <a:cs typeface="Arial"/>
                <a:sym typeface="Arial"/>
              </a:defRPr>
            </a:pPr>
            <a:r>
              <a:t>Het Amerikaanse ministerie van Onderwijs (Department of Education) stelt dat het onderwijs flexibel afgestemd dient te worden op de leerbehoeften, de belangstelling, voorkeur, taal, ambities en andere factoren die een rol spelen in het leven van leerlingen. Volgens een hoofdinspecteur in Kentucky heeft gepersonaliseerd leren als effect dat in zijn district schooluitval niet meer voorkomt en de leertijd wordt vergroot.</a:t>
            </a:r>
            <a:endParaRPr sz="300"/>
          </a:p>
          <a:p>
            <a:pPr>
              <a:lnSpc>
                <a:spcPct val="80000"/>
              </a:lnSpc>
              <a:spcBef>
                <a:spcPts val="0"/>
              </a:spcBef>
              <a:defRPr sz="500">
                <a:latin typeface="Arial"/>
                <a:ea typeface="Arial"/>
                <a:cs typeface="Arial"/>
                <a:sym typeface="Arial"/>
              </a:defRPr>
            </a:pPr>
            <a:r>
              <a:t>https://www.researchgate.net/publication/288669606_Variatie_in_schooltijd_en_onderwijskwaliteit_Een_internationale_literatuurstudie_naar_effecten_van_verschillende_invullingen_van_de_onderwijstijd_op_de_onderwijskwaliteit  </a:t>
            </a:r>
            <a:endParaRPr sz="300"/>
          </a:p>
          <a:p>
            <a:pPr>
              <a:lnSpc>
                <a:spcPct val="80000"/>
              </a:lnSpc>
              <a:spcBef>
                <a:spcPts val="0"/>
              </a:spcBef>
              <a:defRPr sz="300"/>
            </a:pPr>
            <a:br/>
            <a:r>
              <a:rPr sz="500" b="1">
                <a:latin typeface="Arial"/>
                <a:ea typeface="Arial"/>
                <a:cs typeface="Arial"/>
                <a:sym typeface="Arial"/>
              </a:rPr>
              <a:t>Australië:</a:t>
            </a:r>
          </a:p>
          <a:p>
            <a:pPr>
              <a:lnSpc>
                <a:spcPct val="80000"/>
              </a:lnSpc>
              <a:spcBef>
                <a:spcPts val="0"/>
              </a:spcBef>
              <a:defRPr sz="500">
                <a:latin typeface="Arial"/>
                <a:ea typeface="Arial"/>
                <a:cs typeface="Arial"/>
                <a:sym typeface="Arial"/>
              </a:defRPr>
            </a:pPr>
            <a:r>
              <a:t>Op Australische scholen is de betrokkenheid van de individuele leerling en de effecti-viteit van het leren een belangrijk actueel thema. Gepersonaliseerd leren wordt als een belangrijke strategie gezien om deze doelen te realiseren.30 Daarbij maakt men ge-bruik van nieuw ontwikkelde programma’s, zoals Mathspace; een online reken-  en wiskundeprogramma voor basisschoolleerlingen. Dit programma houdt bij hoe leer-lingen een wiskundig probleem aanpakken, geeft gepersonaliseerde feedback aan de leerlingen en verstrekt analytische rapporten aan de leerkracht. Het ministerie van onderwijs van de staat Victoria geeft op de website ‘Personalised Learning’ suggesties voor het opzetten van leergemeenschappen, een bredere toepassing van mobiele apparaten,  één-op-één-programma’s, multidisciplinaire pro-gramma’s / projecten, het opzetten van samenwerkingsverbanden met bibliotheken en het stimuleren van  gepersonaliseerd leren in met name het voortgezet onderwijs</a:t>
            </a:r>
            <a:endParaRPr sz="300"/>
          </a:p>
          <a:p>
            <a:pPr>
              <a:lnSpc>
                <a:spcPct val="80000"/>
              </a:lnSpc>
              <a:spcBef>
                <a:spcPts val="0"/>
              </a:spcBef>
              <a:defRPr sz="500">
                <a:latin typeface="Arial"/>
                <a:ea typeface="Arial"/>
                <a:cs typeface="Arial"/>
                <a:sym typeface="Arial"/>
              </a:defRPr>
            </a:pPr>
            <a:r>
              <a:t>https://www.researchgate.net/publication/288669606_Variatie_in_schooltijd_en_onderwijskwaliteit_Een_internationale_literatuurstudie_naar_effecten_van_verschillende_invullingen_van_de_onderwijstijd_op_de_onderwijskwaliteit</a:t>
            </a:r>
            <a:endParaRPr sz="300"/>
          </a:p>
          <a:p>
            <a:pPr>
              <a:lnSpc>
                <a:spcPct val="80000"/>
              </a:lnSpc>
              <a:spcBef>
                <a:spcPts val="0"/>
              </a:spcBef>
              <a:defRPr sz="300"/>
            </a:pPr>
            <a:br/>
            <a:r>
              <a:rPr b="1">
                <a:solidFill>
                  <a:srgbClr val="333333"/>
                </a:solidFill>
                <a:latin typeface="Arial"/>
                <a:ea typeface="Arial"/>
                <a:cs typeface="Arial"/>
                <a:sym typeface="Arial"/>
              </a:rPr>
              <a:t>Iran:</a:t>
            </a:r>
          </a:p>
          <a:p>
            <a:pPr>
              <a:lnSpc>
                <a:spcPct val="80000"/>
              </a:lnSpc>
              <a:spcBef>
                <a:spcPts val="0"/>
              </a:spcBef>
              <a:defRPr sz="300">
                <a:solidFill>
                  <a:srgbClr val="333333"/>
                </a:solidFill>
                <a:latin typeface="Arial"/>
                <a:ea typeface="Arial"/>
                <a:cs typeface="Arial"/>
                <a:sym typeface="Arial"/>
              </a:defRPr>
            </a:pPr>
            <a:r>
              <a:t>Bij het bioritme-model volgt het leren het bioritme van de kinderen. Een biologisch ritme betreft fysiologische en hormonale schommelingen in het lichaam gedurende de dag. De schommelingen in het biologisch ritme zouden kunnen leiden tot verschillen in attentieniveau, alertheid, geheugenwerking en prestaties gedurende de dag.</a:t>
            </a:r>
          </a:p>
          <a:p>
            <a:pPr>
              <a:lnSpc>
                <a:spcPct val="80000"/>
              </a:lnSpc>
              <a:spcBef>
                <a:spcPts val="0"/>
              </a:spcBef>
              <a:defRPr sz="300">
                <a:solidFill>
                  <a:srgbClr val="333333"/>
                </a:solidFill>
                <a:latin typeface="Arial"/>
                <a:ea typeface="Arial"/>
                <a:cs typeface="Arial"/>
                <a:sym typeface="Arial"/>
              </a:defRPr>
            </a:pPr>
            <a:r>
              <a:t>https://www.researchgate.net/publication/351886768_Biorhythm_Management_Modeling_of_Iranian_Public_School_Principals_with_Fuzzy_Delphi_Approach </a:t>
            </a:r>
            <a:r>
              <a:rPr>
                <a:solidFill>
                  <a:srgbClr val="000000"/>
                </a:solidFill>
              </a:rPr>
              <a:t>https://www.researchgate.net/publication/288669606_Variatie_in_schooltijd_en_onderwijskwaliteit_Een_internationale_literatuurstudie_naar_effecten_van_verschillende_invullingen_van_de_onderwijstijd_op_de_onderwijskwaliteit </a:t>
            </a:r>
          </a:p>
          <a:p>
            <a:pPr>
              <a:lnSpc>
                <a:spcPct val="80000"/>
              </a:lnSpc>
              <a:spcBef>
                <a:spcPts val="100"/>
              </a:spcBef>
              <a:defRPr sz="300"/>
            </a:pPr>
            <a:endParaRPr>
              <a:solidFill>
                <a:srgbClr val="000000"/>
              </a:solidFill>
            </a:endParaRPr>
          </a:p>
          <a:p>
            <a:pPr>
              <a:lnSpc>
                <a:spcPct val="80000"/>
              </a:lnSpc>
              <a:spcBef>
                <a:spcPts val="100"/>
              </a:spcBef>
              <a:defRPr sz="300"/>
            </a:pPr>
            <a:b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endParaRPr/>
          </a:p>
        </p:txBody>
      </p:sp>
      <p:sp>
        <p:nvSpPr>
          <p:cNvPr id="79" name="Shape 79"/>
          <p:cNvSpPr>
            <a:spLocks noGrp="1"/>
          </p:cNvSpPr>
          <p:nvPr>
            <p:ph type="body" sz="quarter" idx="1"/>
          </p:nvPr>
        </p:nvSpPr>
        <p:spPr>
          <a:prstGeom prst="rect">
            <a:avLst/>
          </a:prstGeom>
        </p:spPr>
        <p:txBody>
          <a:bodyPr/>
          <a:lstStyle/>
          <a:p>
            <a:pPr>
              <a:lnSpc>
                <a:spcPct val="80000"/>
              </a:lnSpc>
              <a:spcBef>
                <a:spcPts val="0"/>
              </a:spcBef>
              <a:defRPr sz="1100" b="1">
                <a:latin typeface="Arial"/>
                <a:ea typeface="Arial"/>
                <a:cs typeface="Arial"/>
                <a:sym typeface="Arial"/>
              </a:defRPr>
            </a:pPr>
            <a:r>
              <a:t>Toelichting op de Disney methode: </a:t>
            </a:r>
            <a:endParaRPr sz="700"/>
          </a:p>
          <a:p>
            <a:pPr>
              <a:lnSpc>
                <a:spcPct val="80000"/>
              </a:lnSpc>
              <a:spcBef>
                <a:spcPts val="0"/>
              </a:spcBef>
              <a:defRPr sz="1100">
                <a:latin typeface="Arial"/>
                <a:ea typeface="Arial"/>
                <a:cs typeface="Arial"/>
                <a:sym typeface="Arial"/>
              </a:defRPr>
            </a:pPr>
            <a:r>
              <a:t>De Disney-methode is een manier om je denken te ordenen, zodat je doelen of dromen effectiever en efficiënter kunt bereiken. Disney creëerde eerst een </a:t>
            </a:r>
            <a:r>
              <a:rPr b="1"/>
              <a:t>droom of een visie van een film</a:t>
            </a:r>
            <a:r>
              <a:t> als geheel en van de afzonderlijke personages. Vervolgens ging hij na in hoeverre </a:t>
            </a:r>
            <a:r>
              <a:rPr b="1"/>
              <a:t>zijn voornemens realiseerbaar</a:t>
            </a:r>
            <a:r>
              <a:t> waren. Hij woog de beschikbare middelen, tijd en bronnen tegen elkaar af en verzamelde alle informatie die hij nodig had om te zorgen dat de film met succes kon worden geproduceerd, zodat de droom werkelijkheid werd. Vervolgens plaatste hij zichzelf op het standpunt van de kritische bioscoopbezoeker. Hij vroeg zich af: is dit interessant genoeg? Roept ieder fragment de juiste emoties op? Is dit onderhoudend genoeg? Ook al was hij nog zo aan het materiaal gehecht, hij knipte slechte kwaliteitsstukken uit de film.</a:t>
            </a:r>
            <a:endParaRPr sz="700"/>
          </a:p>
          <a:p>
            <a:pPr>
              <a:lnSpc>
                <a:spcPct val="80000"/>
              </a:lnSpc>
              <a:spcBef>
                <a:spcPts val="0"/>
              </a:spcBef>
              <a:defRPr sz="700"/>
            </a:pPr>
            <a:br/>
            <a:r>
              <a:rPr sz="1100" b="1">
                <a:latin typeface="Arial"/>
                <a:ea typeface="Arial"/>
                <a:cs typeface="Arial"/>
                <a:sym typeface="Arial"/>
              </a:rPr>
              <a:t>Disney maakte gebruik van drie verschillende processen en rollen: dat van de Dromer, de Realist en de Criticus. </a:t>
            </a:r>
          </a:p>
          <a:p>
            <a:pPr>
              <a:lnSpc>
                <a:spcPct val="80000"/>
              </a:lnSpc>
              <a:spcBef>
                <a:spcPts val="0"/>
              </a:spcBef>
              <a:buSzPct val="100000"/>
              <a:buFont typeface="Arial"/>
              <a:buChar char="•"/>
              <a:defRPr sz="1100" b="1">
                <a:latin typeface="Arial"/>
                <a:ea typeface="Arial"/>
                <a:cs typeface="Arial"/>
                <a:sym typeface="Arial"/>
              </a:defRPr>
            </a:pPr>
            <a:r>
              <a:t>De dromer</a:t>
            </a:r>
            <a:r>
              <a:rPr b="0"/>
              <a:t> is nodig om ongekende, creatieve en nieuwe ideeën en doelen te genereren en te formuleren. Bij het dromen en fantaseren is alles mogelijk. Laat jezelf dus niet beperken door “dat gaat toch niet”, of door andere zelfbeperkende gedachten. Maak een zo volledig mogelijke braindump. </a:t>
            </a:r>
            <a:endParaRPr sz="1800"/>
          </a:p>
          <a:p>
            <a:pPr>
              <a:lnSpc>
                <a:spcPct val="80000"/>
              </a:lnSpc>
              <a:spcBef>
                <a:spcPts val="0"/>
              </a:spcBef>
              <a:buSzPct val="100000"/>
              <a:buFont typeface="Arial"/>
              <a:buChar char="•"/>
              <a:defRPr sz="1100" b="1">
                <a:latin typeface="Arial"/>
                <a:ea typeface="Arial"/>
                <a:cs typeface="Arial"/>
                <a:sym typeface="Arial"/>
              </a:defRPr>
            </a:pPr>
            <a:r>
              <a:t>De realist </a:t>
            </a:r>
            <a:r>
              <a:rPr b="0"/>
              <a:t>is nodig om je voor te stellen hoe die ideeën in de praktijk gerealiseerd zouden kunnen worden om het echt doorleefd te ervaren. Het is aan de realist om alles uit te denken. Hoe gaan de plannen en ideeën worden uitgewerkt? Wat zijn stimulerende factoren voor jullie plannen rondom onderwijstijd? Wat zijn dan de belemmeringen?</a:t>
            </a:r>
            <a:endParaRPr sz="1800"/>
          </a:p>
          <a:p>
            <a:pPr>
              <a:lnSpc>
                <a:spcPct val="80000"/>
              </a:lnSpc>
              <a:spcBef>
                <a:spcPts val="0"/>
              </a:spcBef>
              <a:buSzPct val="100000"/>
              <a:buFont typeface="Arial"/>
              <a:buChar char="•"/>
              <a:defRPr sz="1100" b="1">
                <a:latin typeface="Arial"/>
                <a:ea typeface="Arial"/>
                <a:cs typeface="Arial"/>
                <a:sym typeface="Arial"/>
              </a:defRPr>
            </a:pPr>
            <a:r>
              <a:t>(De criticus </a:t>
            </a:r>
            <a:r>
              <a:rPr b="0"/>
              <a:t>is nodig om de ideeën te toetsen, te filteren en te verfijnen. Wat is er niet goed met het idee? Wat missen we? Waarom kunnen we het niet toepassen? Wat zijn de zwakke punten in het plan?)</a:t>
            </a: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prstGeom prst="rect">
            <a:avLst/>
          </a:prstGeom>
        </p:spPr>
        <p:txBody>
          <a:bodyPr/>
          <a:lstStyle/>
          <a:p>
            <a:endParaRPr/>
          </a:p>
        </p:txBody>
      </p:sp>
      <p:sp>
        <p:nvSpPr>
          <p:cNvPr id="84" name="Shape 84"/>
          <p:cNvSpPr>
            <a:spLocks noGrp="1"/>
          </p:cNvSpPr>
          <p:nvPr>
            <p:ph type="body" sz="quarter" idx="1"/>
          </p:nvPr>
        </p:nvSpPr>
        <p:spPr>
          <a:prstGeom prst="rect">
            <a:avLst/>
          </a:prstGeom>
        </p:spPr>
        <p:txBody>
          <a:bodyPr/>
          <a:lstStyle/>
          <a:p>
            <a:pPr>
              <a:lnSpc>
                <a:spcPct val="80000"/>
              </a:lnSpc>
              <a:spcBef>
                <a:spcPts val="0"/>
              </a:spcBef>
              <a:defRPr sz="1100" b="1">
                <a:latin typeface="Arial"/>
                <a:ea typeface="Arial"/>
                <a:cs typeface="Arial"/>
                <a:sym typeface="Arial"/>
              </a:defRPr>
            </a:pPr>
            <a:r>
              <a:t>Leuk verhaaltje om de disney methode toe te lichten: </a:t>
            </a:r>
            <a:endParaRPr sz="700"/>
          </a:p>
          <a:p>
            <a:pPr>
              <a:lnSpc>
                <a:spcPct val="80000"/>
              </a:lnSpc>
              <a:spcBef>
                <a:spcPts val="0"/>
              </a:spcBef>
              <a:defRPr sz="1100">
                <a:latin typeface="Arial"/>
                <a:ea typeface="Arial"/>
                <a:cs typeface="Arial"/>
                <a:sym typeface="Arial"/>
              </a:defRPr>
            </a:pPr>
            <a:r>
              <a:t>De Disney-methode is een manier om je denken te ordenen, zodat je doelen of dromen effectiever en efficiënter kunt bereiken. Disney creëerde eerst een </a:t>
            </a:r>
            <a:r>
              <a:rPr b="1"/>
              <a:t>droom of een visie van een film</a:t>
            </a:r>
            <a:r>
              <a:t> als geheel en van de afzonderlijke personages. Vervolgens ging hij na in hoeverre </a:t>
            </a:r>
            <a:r>
              <a:rPr b="1"/>
              <a:t>zijn voornemens realiseerbaar</a:t>
            </a:r>
            <a:r>
              <a:t> waren. Hij woog de beschikbare middelen, tijd en bronnen tegen elkaar af en verzamelde alle informatie die hij nodig had om te zorgen dat de film met succes kon worden geproduceerd, zodat de droom werkelijkheid werd. Vervolgens plaatste hij zichzelf op het standpunt van de kritische bioscoopbezoeker. Hij vroeg zich af: is dit interessant genoeg? Roept ieder fragment de juiste emoties op? Is dit onderhoudend genoeg? Ook al was hij nog zo aan het materiaal gehecht, hij knipte slechte kwaliteitsstukken uit de film.</a:t>
            </a:r>
            <a:endParaRPr sz="700"/>
          </a:p>
          <a:p>
            <a:pPr>
              <a:lnSpc>
                <a:spcPct val="80000"/>
              </a:lnSpc>
              <a:spcBef>
                <a:spcPts val="0"/>
              </a:spcBef>
              <a:defRPr sz="700"/>
            </a:pPr>
            <a:br/>
            <a:r>
              <a:rPr sz="1100" b="1">
                <a:latin typeface="Arial"/>
                <a:ea typeface="Arial"/>
                <a:cs typeface="Arial"/>
                <a:sym typeface="Arial"/>
              </a:rPr>
              <a:t>Disney maakte gebruik van drie verschillende processen en rollen: dat van de Dromer, de Realist en de Criticus. </a:t>
            </a:r>
          </a:p>
          <a:p>
            <a:pPr>
              <a:lnSpc>
                <a:spcPct val="80000"/>
              </a:lnSpc>
              <a:spcBef>
                <a:spcPts val="0"/>
              </a:spcBef>
              <a:buSzPct val="100000"/>
              <a:buFont typeface="Arial"/>
              <a:buChar char="•"/>
              <a:defRPr sz="1100" b="1">
                <a:latin typeface="Arial"/>
                <a:ea typeface="Arial"/>
                <a:cs typeface="Arial"/>
                <a:sym typeface="Arial"/>
              </a:defRPr>
            </a:pPr>
            <a:r>
              <a:t>De dromer</a:t>
            </a:r>
            <a:r>
              <a:rPr b="0"/>
              <a:t> is nodig om ongekende, creatieve en nieuwe ideeën en doelen te genereren en te formuleren. Bij het dromen en fantaseren is alles mogelijk. Laat jezelf dus niet beperken door “dat gaat toch niet”, of door andere zelfbeperkende gedachten. Maak een zo volledig mogelijke braindump. </a:t>
            </a:r>
            <a:endParaRPr sz="1800"/>
          </a:p>
          <a:p>
            <a:pPr>
              <a:lnSpc>
                <a:spcPct val="80000"/>
              </a:lnSpc>
              <a:spcBef>
                <a:spcPts val="0"/>
              </a:spcBef>
              <a:buSzPct val="100000"/>
              <a:buFont typeface="Arial"/>
              <a:buChar char="•"/>
              <a:defRPr sz="1100" b="1">
                <a:latin typeface="Arial"/>
                <a:ea typeface="Arial"/>
                <a:cs typeface="Arial"/>
                <a:sym typeface="Arial"/>
              </a:defRPr>
            </a:pPr>
            <a:r>
              <a:t>De realist </a:t>
            </a:r>
            <a:r>
              <a:rPr b="0"/>
              <a:t>is nodig om je voor te stellen hoe die ideeën in de praktijk gerealiseerd zouden kunnen worden om het echt doorleefd te ervaren. Het is aan de realist om alles uit te denken. Hoe gaan de plannen en ideeën worden uitgewerkt? Wat zijn stimulerende factoren voor jullie plannen rondom onderwijstijd? Wat zijn dan de belemmeringen?</a:t>
            </a:r>
            <a:endParaRPr sz="1800"/>
          </a:p>
          <a:p>
            <a:pPr>
              <a:lnSpc>
                <a:spcPct val="80000"/>
              </a:lnSpc>
              <a:spcBef>
                <a:spcPts val="0"/>
              </a:spcBef>
              <a:buSzPct val="100000"/>
              <a:buFont typeface="Arial"/>
              <a:buChar char="•"/>
              <a:defRPr sz="1100" b="1">
                <a:latin typeface="Arial"/>
                <a:ea typeface="Arial"/>
                <a:cs typeface="Arial"/>
                <a:sym typeface="Arial"/>
              </a:defRPr>
            </a:pPr>
            <a:r>
              <a:t>(De criticus </a:t>
            </a:r>
            <a:r>
              <a:rPr b="0"/>
              <a:t>is nodig om de ideeën te toetsen, te filteren en te verfijnen. Wat is er niet goed met het idee? Wat missen we? Waarom kunnen we het niet toepassen? Wat zijn de zwakke punten in het plan?)</a:t>
            </a:r>
            <a:endParaRPr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prstGeom prst="rect">
            <a:avLst/>
          </a:prstGeom>
        </p:spPr>
        <p:txBody>
          <a:bodyPr/>
          <a:lstStyle/>
          <a:p>
            <a:endParaRPr/>
          </a:p>
        </p:txBody>
      </p:sp>
      <p:sp>
        <p:nvSpPr>
          <p:cNvPr id="90" name="Shape 90"/>
          <p:cNvSpPr>
            <a:spLocks noGrp="1"/>
          </p:cNvSpPr>
          <p:nvPr>
            <p:ph type="body" sz="quarter" idx="1"/>
          </p:nvPr>
        </p:nvSpPr>
        <p:spPr>
          <a:prstGeom prst="rect">
            <a:avLst/>
          </a:prstGeom>
        </p:spPr>
        <p:txBody>
          <a:bodyPr/>
          <a:lstStyle/>
          <a:p>
            <a:pPr>
              <a:lnSpc>
                <a:spcPct val="80000"/>
              </a:lnSpc>
              <a:spcBef>
                <a:spcPts val="0"/>
              </a:spcBef>
              <a:defRPr sz="1600">
                <a:latin typeface="Arial"/>
                <a:ea typeface="Arial"/>
                <a:cs typeface="Arial"/>
                <a:sym typeface="Arial"/>
              </a:defRPr>
            </a:pPr>
            <a:r>
              <a:t>We gaan aan de slag met als dromers. Onthoud, alles is mogelijk! ‘Ja maar’, bestaat eventjes niet. </a:t>
            </a:r>
            <a:endParaRPr sz="1100"/>
          </a:p>
          <a:p>
            <a:pPr>
              <a:lnSpc>
                <a:spcPct val="80000"/>
              </a:lnSpc>
              <a:spcBef>
                <a:spcPts val="0"/>
              </a:spcBef>
              <a:defRPr sz="1100"/>
            </a:pPr>
            <a:endParaRPr sz="1100"/>
          </a:p>
          <a:p>
            <a:pPr>
              <a:lnSpc>
                <a:spcPct val="80000"/>
              </a:lnSpc>
              <a:spcBef>
                <a:spcPts val="0"/>
              </a:spcBef>
              <a:buSzPct val="100000"/>
              <a:buFont typeface="Arial"/>
              <a:buChar char="•"/>
              <a:defRPr sz="1600">
                <a:latin typeface="Arial"/>
                <a:ea typeface="Arial"/>
                <a:cs typeface="Arial"/>
                <a:sym typeface="Arial"/>
              </a:defRPr>
            </a:pPr>
            <a:r>
              <a:t>Schrijf je eigen wensen, behoeften en ideale plaatje rondom onderwijstijd op het tafelkleed, buiten de gemarkeerde vierkanten. Denk hier alleen over na.</a:t>
            </a:r>
            <a:endParaRPr sz="1100"/>
          </a:p>
          <a:p>
            <a:pPr>
              <a:lnSpc>
                <a:spcPct val="80000"/>
              </a:lnSpc>
              <a:spcBef>
                <a:spcPts val="0"/>
              </a:spcBef>
              <a:buSzPct val="100000"/>
              <a:buFont typeface="Arial"/>
              <a:buChar char="•"/>
              <a:defRPr sz="1800">
                <a:latin typeface="Arial"/>
                <a:ea typeface="Arial"/>
                <a:cs typeface="Arial"/>
                <a:sym typeface="Arial"/>
              </a:defRPr>
            </a:pPr>
            <a:endParaRPr sz="1100"/>
          </a:p>
          <a:p>
            <a:pPr>
              <a:lnSpc>
                <a:spcPct val="80000"/>
              </a:lnSpc>
              <a:spcBef>
                <a:spcPts val="0"/>
              </a:spcBef>
              <a:buSzPct val="100000"/>
              <a:buFont typeface="Arial"/>
              <a:buChar char="•"/>
              <a:defRPr sz="1600">
                <a:latin typeface="Arial"/>
                <a:ea typeface="Arial"/>
                <a:cs typeface="Arial"/>
                <a:sym typeface="Arial"/>
              </a:defRPr>
            </a:pPr>
            <a:r>
              <a:t>Ga met degene die naast je zit in gesprek over deze wensen. Wat komt overeen en waar zien jullie verschillen? Onderstreep de beste ideeën. </a:t>
            </a:r>
            <a:endParaRPr sz="1100"/>
          </a:p>
          <a:p>
            <a:pPr>
              <a:lnSpc>
                <a:spcPct val="80000"/>
              </a:lnSpc>
              <a:spcBef>
                <a:spcPts val="0"/>
              </a:spcBef>
              <a:buSzPct val="100000"/>
              <a:buFont typeface="Arial"/>
              <a:buChar char="•"/>
              <a:defRPr sz="1800">
                <a:latin typeface="Arial"/>
                <a:ea typeface="Arial"/>
                <a:cs typeface="Arial"/>
                <a:sym typeface="Arial"/>
              </a:defRPr>
            </a:pPr>
            <a:endParaRPr sz="1100"/>
          </a:p>
          <a:p>
            <a:pPr>
              <a:lnSpc>
                <a:spcPct val="80000"/>
              </a:lnSpc>
              <a:spcBef>
                <a:spcPts val="0"/>
              </a:spcBef>
              <a:buSzPct val="100000"/>
              <a:buFont typeface="Arial"/>
              <a:buChar char="•"/>
              <a:defRPr sz="1600">
                <a:latin typeface="Arial"/>
                <a:ea typeface="Arial"/>
                <a:cs typeface="Arial"/>
                <a:sym typeface="Arial"/>
              </a:defRPr>
            </a:pPr>
            <a:r>
              <a:t>Voeg met jullie duo samen met een ander duo. Ga vergelijken wat onder jullie is opgehaald en deel de beste ideeën. </a:t>
            </a:r>
            <a:endParaRPr sz="1100"/>
          </a:p>
          <a:p>
            <a:pPr>
              <a:lnSpc>
                <a:spcPct val="80000"/>
              </a:lnSpc>
              <a:spcBef>
                <a:spcPts val="0"/>
              </a:spcBef>
              <a:buSzPct val="100000"/>
              <a:buFont typeface="Arial"/>
              <a:buChar char="•"/>
              <a:defRPr sz="1800">
                <a:latin typeface="Arial"/>
                <a:ea typeface="Arial"/>
                <a:cs typeface="Arial"/>
                <a:sym typeface="Arial"/>
              </a:defRPr>
            </a:pPr>
            <a:endParaRPr sz="1100"/>
          </a:p>
          <a:p>
            <a:pPr>
              <a:lnSpc>
                <a:spcPct val="80000"/>
              </a:lnSpc>
              <a:spcBef>
                <a:spcPts val="0"/>
              </a:spcBef>
              <a:buSzPct val="100000"/>
              <a:buFont typeface="Arial"/>
              <a:buChar char="•"/>
              <a:defRPr sz="1600">
                <a:latin typeface="Arial"/>
                <a:ea typeface="Arial"/>
                <a:cs typeface="Arial"/>
                <a:sym typeface="Arial"/>
              </a:defRPr>
            </a:pPr>
            <a:r>
              <a:t>Tot slot ga je met 8 personen van je tafel/de hele tafel in gesprek. Schrijf jullie beste ideeën in het Vak 1, het Fantasievak.</a:t>
            </a: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a:lnSpc>
                <a:spcPct val="80000"/>
              </a:lnSpc>
              <a:spcBef>
                <a:spcPts val="0"/>
              </a:spcBef>
              <a:defRPr sz="1600">
                <a:latin typeface="Arial"/>
                <a:ea typeface="Arial"/>
                <a:cs typeface="Arial"/>
                <a:sym typeface="Arial"/>
              </a:defRPr>
            </a:pPr>
            <a:r>
              <a:t>Even een paar korte feitjes over onderwijstijd. In de wet op het voortgezet onderwijs heeft de overheid voor het voortgezet onderwijs een standaard urennorm per opleiding vastgesteld. vmbo: 3700 uur, havo: 4700 uur, vwo: 5700 uur. Leerlingen moeten minimaal</a:t>
            </a:r>
            <a:r>
              <a:rPr b="1"/>
              <a:t> 189 dagen per schooljaar</a:t>
            </a:r>
            <a:r>
              <a:t> onderwijs krijgen. Verder is er veel vrijheid voor scholen om onderwijstijd zelf te verdelen over alle leerjaren. Hierdoor is er voor scholen veel ruimte voor een flexibel onderwijsprogramma en is er maatwerk per leerling mogelijk. Op jullie tafels liggen ‘kader kaarten’ waar jullie meer feiten over onderwijstijd kunnen vinden. Gebruik deze kaarten ook om je ideeën op te toetsen. Wat is er eigenlijk allemaal mogelijk? En kan dat binnen de wettelijke kader? Wie heb je hiervoor nodig? Etc.</a:t>
            </a:r>
            <a:endParaRPr sz="1100"/>
          </a:p>
          <a:p>
            <a:pPr>
              <a:lnSpc>
                <a:spcPct val="80000"/>
              </a:lnSpc>
              <a:spcBef>
                <a:spcPts val="300"/>
              </a:spcBef>
              <a:defRPr sz="1100"/>
            </a:pPr>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pPr>
              <a:lnSpc>
                <a:spcPct val="80000"/>
              </a:lnSpc>
              <a:spcBef>
                <a:spcPts val="0"/>
              </a:spcBef>
              <a:defRPr sz="1600" b="1">
                <a:latin typeface="Arial"/>
                <a:ea typeface="Arial"/>
                <a:cs typeface="Arial"/>
                <a:sym typeface="Arial"/>
              </a:defRPr>
            </a:pPr>
            <a:r>
              <a:t>Nu gaan we de bril van een realist opzetten. </a:t>
            </a:r>
            <a:endParaRPr sz="1100">
              <a:latin typeface="+mn-lt"/>
              <a:ea typeface="+mn-ea"/>
              <a:cs typeface="+mn-cs"/>
              <a:sym typeface="Calibri"/>
            </a:endParaRPr>
          </a:p>
          <a:p>
            <a:pPr>
              <a:lnSpc>
                <a:spcPct val="80000"/>
              </a:lnSpc>
              <a:spcBef>
                <a:spcPts val="0"/>
              </a:spcBef>
              <a:buSzPct val="100000"/>
              <a:buFont typeface="Arial"/>
              <a:buChar char="•"/>
              <a:defRPr sz="1600">
                <a:latin typeface="Arial"/>
                <a:ea typeface="Arial"/>
                <a:cs typeface="Arial"/>
                <a:sym typeface="Arial"/>
              </a:defRPr>
            </a:pPr>
            <a:r>
              <a:t>Bekijk je eerder geschreven wensen, behoeften en ideale plaatje rondom onderwijstijd. Denk voor jezelf na wat stimuleringen en belemmeringen hiervoor zijn. Schrijf deze ook op het tafelkleed, buiten de gemarkeerde vierkanten. </a:t>
            </a:r>
            <a:endParaRPr sz="1100"/>
          </a:p>
          <a:p>
            <a:pPr>
              <a:lnSpc>
                <a:spcPct val="80000"/>
              </a:lnSpc>
              <a:spcBef>
                <a:spcPts val="0"/>
              </a:spcBef>
              <a:buSzPct val="100000"/>
              <a:buFont typeface="Arial"/>
              <a:buChar char="•"/>
              <a:defRPr sz="1800">
                <a:latin typeface="Arial"/>
                <a:ea typeface="Arial"/>
                <a:cs typeface="Arial"/>
                <a:sym typeface="Arial"/>
              </a:defRPr>
            </a:pPr>
            <a:endParaRPr sz="1100"/>
          </a:p>
          <a:p>
            <a:pPr>
              <a:lnSpc>
                <a:spcPct val="80000"/>
              </a:lnSpc>
              <a:spcBef>
                <a:spcPts val="0"/>
              </a:spcBef>
              <a:buSzPct val="100000"/>
              <a:buFont typeface="Arial"/>
              <a:buChar char="•"/>
              <a:defRPr sz="1600">
                <a:latin typeface="Arial"/>
                <a:ea typeface="Arial"/>
                <a:cs typeface="Arial"/>
                <a:sym typeface="Arial"/>
              </a:defRPr>
            </a:pPr>
            <a:r>
              <a:t>Ga met degene die naast je zit in gesprek over deze mogelijkheden. Wat komt overeen en waar zien jullie verschillen? Onderstreep de beste ideeën. </a:t>
            </a:r>
            <a:endParaRPr sz="1100"/>
          </a:p>
          <a:p>
            <a:pPr>
              <a:lnSpc>
                <a:spcPct val="80000"/>
              </a:lnSpc>
              <a:spcBef>
                <a:spcPts val="0"/>
              </a:spcBef>
              <a:buSzPct val="100000"/>
              <a:buFont typeface="Arial"/>
              <a:buChar char="•"/>
              <a:defRPr sz="1800">
                <a:latin typeface="Arial"/>
                <a:ea typeface="Arial"/>
                <a:cs typeface="Arial"/>
                <a:sym typeface="Arial"/>
              </a:defRPr>
            </a:pPr>
            <a:endParaRPr sz="1100"/>
          </a:p>
          <a:p>
            <a:pPr>
              <a:lnSpc>
                <a:spcPct val="80000"/>
              </a:lnSpc>
              <a:spcBef>
                <a:spcPts val="0"/>
              </a:spcBef>
              <a:buSzPct val="100000"/>
              <a:buFont typeface="Arial"/>
              <a:buChar char="•"/>
              <a:defRPr sz="1600">
                <a:latin typeface="Arial"/>
                <a:ea typeface="Arial"/>
                <a:cs typeface="Arial"/>
                <a:sym typeface="Arial"/>
              </a:defRPr>
            </a:pPr>
            <a:r>
              <a:t>Voeg met jullie duo samen met een ander duo. Ga vergelijken wat onder jullie is opgehaald en deel de beste ideeën. </a:t>
            </a:r>
            <a:endParaRPr sz="1100"/>
          </a:p>
          <a:p>
            <a:pPr>
              <a:lnSpc>
                <a:spcPct val="80000"/>
              </a:lnSpc>
              <a:spcBef>
                <a:spcPts val="0"/>
              </a:spcBef>
              <a:buSzPct val="100000"/>
              <a:buFont typeface="Arial"/>
              <a:buChar char="•"/>
              <a:defRPr sz="1800">
                <a:latin typeface="Arial"/>
                <a:ea typeface="Arial"/>
                <a:cs typeface="Arial"/>
                <a:sym typeface="Arial"/>
              </a:defRPr>
            </a:pPr>
            <a:endParaRPr sz="1100"/>
          </a:p>
          <a:p>
            <a:pPr>
              <a:lnSpc>
                <a:spcPct val="80000"/>
              </a:lnSpc>
              <a:spcBef>
                <a:spcPts val="0"/>
              </a:spcBef>
              <a:buSzPct val="100000"/>
              <a:buFont typeface="Arial"/>
              <a:buChar char="•"/>
              <a:defRPr sz="1600">
                <a:latin typeface="Arial"/>
                <a:ea typeface="Arial"/>
                <a:cs typeface="Arial"/>
                <a:sym typeface="Arial"/>
              </a:defRPr>
            </a:pPr>
            <a:r>
              <a:t>Tot slot ga je met 8 personen van je tafel/de hele tafel in gesprek. Schrijf jullie beste ideeën in het Vak 2, het Realistenvak.</a:t>
            </a:r>
            <a:endParaRPr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t>We gaan afronden. (Let op de tijd: 17:25 uur uiterlijk) Eén tafelgast deelt een inzicht waarmee hij / zij de ruimte mee verlaat. Wat neem je mee naar huis? Korte ronde..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a:lnSpc>
                <a:spcPct val="80000"/>
              </a:lnSpc>
              <a:spcBef>
                <a:spcPts val="0"/>
              </a:spcBef>
              <a:defRPr sz="1600" b="1">
                <a:latin typeface="Arial"/>
                <a:ea typeface="Arial"/>
                <a:cs typeface="Arial"/>
                <a:sym typeface="Arial"/>
              </a:defRPr>
            </a:pPr>
            <a:r>
              <a:t>Nu laten we de criticus in jezelf aan het woord. Als Waldorf &amp; Stedler van de Muppetshow: kijk eens naar je onderwijsdroom. Volgt er commentaar? Noteren maar.</a:t>
            </a:r>
          </a:p>
          <a:p>
            <a:pPr>
              <a:lnSpc>
                <a:spcPct val="80000"/>
              </a:lnSpc>
              <a:spcBef>
                <a:spcPts val="0"/>
              </a:spcBef>
              <a:defRPr sz="1600" b="1">
                <a:latin typeface="Arial"/>
                <a:ea typeface="Arial"/>
                <a:cs typeface="Arial"/>
                <a:sym typeface="Arial"/>
              </a:defRPr>
            </a:pPr>
            <a:endParaRPr/>
          </a:p>
          <a:p>
            <a:pPr>
              <a:lnSpc>
                <a:spcPct val="80000"/>
              </a:lnSpc>
              <a:spcBef>
                <a:spcPts val="0"/>
              </a:spcBef>
              <a:defRPr sz="1600" b="1">
                <a:latin typeface="Arial"/>
                <a:ea typeface="Arial"/>
                <a:cs typeface="Arial"/>
                <a:sym typeface="Arial"/>
              </a:defRPr>
            </a:pPr>
            <a:r>
              <a:t>Tips &amp; Tops voor verbeteringen van de volgende bijeenkomst. Wat heb je gemist, waar zou je meer van willen? </a:t>
            </a:r>
          </a:p>
          <a:p>
            <a:pPr>
              <a:lnSpc>
                <a:spcPct val="80000"/>
              </a:lnSpc>
              <a:spcBef>
                <a:spcPts val="0"/>
              </a:spcBef>
              <a:defRPr sz="1600" b="1">
                <a:latin typeface="Arial"/>
                <a:ea typeface="Arial"/>
                <a:cs typeface="Arial"/>
                <a:sym typeface="Arial"/>
              </a:defRPr>
            </a:pPr>
            <a:endParaRPr/>
          </a:p>
          <a:p>
            <a:pPr>
              <a:lnSpc>
                <a:spcPct val="80000"/>
              </a:lnSpc>
              <a:spcBef>
                <a:spcPts val="0"/>
              </a:spcBef>
              <a:defRPr sz="1600" b="1">
                <a:latin typeface="Arial"/>
                <a:ea typeface="Arial"/>
                <a:cs typeface="Arial"/>
                <a:sym typeface="Arial"/>
              </a:defRPr>
            </a:pPr>
            <a:r>
              <a:t>Vul de feedback kaart in. </a:t>
            </a:r>
          </a:p>
          <a:p>
            <a:pPr>
              <a:lnSpc>
                <a:spcPct val="80000"/>
              </a:lnSpc>
              <a:spcBef>
                <a:spcPts val="0"/>
              </a:spcBef>
              <a:defRPr sz="1600" b="1">
                <a:latin typeface="Arial"/>
                <a:ea typeface="Arial"/>
                <a:cs typeface="Arial"/>
                <a:sym typeface="Arial"/>
              </a:defRPr>
            </a:pPr>
            <a:endParaRPr/>
          </a:p>
          <a:p>
            <a:pPr>
              <a:lnSpc>
                <a:spcPct val="80000"/>
              </a:lnSpc>
              <a:spcBef>
                <a:spcPts val="0"/>
              </a:spcBef>
              <a:defRPr sz="1600" b="1">
                <a:latin typeface="Arial"/>
                <a:ea typeface="Arial"/>
                <a:cs typeface="Arial"/>
                <a:sym typeface="Arial"/>
              </a:defRPr>
            </a:pPr>
            <a:endParaRPr/>
          </a:p>
          <a:p>
            <a:pPr>
              <a:lnSpc>
                <a:spcPct val="80000"/>
              </a:lnSpc>
              <a:spcBef>
                <a:spcPts val="0"/>
              </a:spcBef>
              <a:defRPr sz="1600" b="1">
                <a:latin typeface="Arial"/>
                <a:ea typeface="Arial"/>
                <a:cs typeface="Arial"/>
                <a:sym typeface="Arial"/>
              </a:defRPr>
            </a:pPr>
            <a:endParaRPr/>
          </a:p>
          <a:p>
            <a:pPr>
              <a:lnSpc>
                <a:spcPct val="80000"/>
              </a:lnSpc>
              <a:spcBef>
                <a:spcPts val="0"/>
              </a:spcBef>
              <a:defRPr sz="1600" b="1">
                <a:latin typeface="Arial"/>
                <a:ea typeface="Arial"/>
                <a:cs typeface="Arial"/>
                <a:sym typeface="Arial"/>
              </a:defRPr>
            </a:pPr>
            <a:endParaRPr/>
          </a:p>
          <a:p>
            <a:pPr>
              <a:lnSpc>
                <a:spcPct val="80000"/>
              </a:lnSpc>
              <a:spcBef>
                <a:spcPts val="0"/>
              </a:spcBef>
              <a:defRPr sz="1600" b="1">
                <a:latin typeface="Arial"/>
                <a:ea typeface="Arial"/>
                <a:cs typeface="Arial"/>
                <a:sym typeface="Arial"/>
              </a:defRPr>
            </a:pPr>
            <a:endParaRPr/>
          </a:p>
          <a:p>
            <a:pPr>
              <a:lnSpc>
                <a:spcPct val="80000"/>
              </a:lnSpc>
              <a:spcBef>
                <a:spcPts val="0"/>
              </a:spcBef>
              <a:defRPr sz="1600" b="1">
                <a:latin typeface="Arial"/>
                <a:ea typeface="Arial"/>
                <a:cs typeface="Arial"/>
                <a:sym typeface="Arial"/>
              </a:defRPr>
            </a:pPr>
            <a:endParaRPr/>
          </a:p>
          <a:p>
            <a:pPr>
              <a:lnSpc>
                <a:spcPct val="80000"/>
              </a:lnSpc>
              <a:spcBef>
                <a:spcPts val="0"/>
              </a:spcBef>
              <a:defRPr sz="1600" b="1">
                <a:latin typeface="Arial"/>
                <a:ea typeface="Arial"/>
                <a:cs typeface="Arial"/>
                <a:sym typeface="Arial"/>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12" name="Titeltekst"/>
          <p:cNvSpPr txBox="1">
            <a:spLocks noGrp="1"/>
          </p:cNvSpPr>
          <p:nvPr>
            <p:ph type="title"/>
          </p:nvPr>
        </p:nvSpPr>
        <p:spPr>
          <a:prstGeom prst="rect">
            <a:avLst/>
          </a:prstGeom>
        </p:spPr>
        <p:txBody>
          <a:bodyPr/>
          <a:lstStyle/>
          <a:p>
            <a:r>
              <a:t>Titeltekst</a:t>
            </a:r>
          </a:p>
        </p:txBody>
      </p:sp>
      <p:sp>
        <p:nvSpPr>
          <p:cNvPr id="1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Alleen titel">
    <p:spTree>
      <p:nvGrpSpPr>
        <p:cNvPr id="1" name=""/>
        <p:cNvGrpSpPr/>
        <p:nvPr/>
      </p:nvGrpSpPr>
      <p:grpSpPr>
        <a:xfrm>
          <a:off x="0" y="0"/>
          <a:ext cx="0" cy="0"/>
          <a:chOff x="0" y="0"/>
          <a:chExt cx="0" cy="0"/>
        </a:xfrm>
      </p:grpSpPr>
      <p:pic>
        <p:nvPicPr>
          <p:cNvPr id="20" name="Afbeelding 12" descr="Afbeelding 1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1" name="Titeltekst"/>
          <p:cNvSpPr txBox="1">
            <a:spLocks noGrp="1"/>
          </p:cNvSpPr>
          <p:nvPr>
            <p:ph type="title"/>
          </p:nvPr>
        </p:nvSpPr>
        <p:spPr>
          <a:prstGeom prst="rect">
            <a:avLst/>
          </a:prstGeom>
        </p:spPr>
        <p:txBody>
          <a:bodyPr/>
          <a:lstStyle/>
          <a:p>
            <a:r>
              <a:t>Titeltekst</a:t>
            </a:r>
          </a:p>
        </p:txBody>
      </p:sp>
      <p:sp>
        <p:nvSpPr>
          <p:cNvPr id="2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Titel en object">
    <p:spTree>
      <p:nvGrpSpPr>
        <p:cNvPr id="1" name=""/>
        <p:cNvGrpSpPr/>
        <p:nvPr/>
      </p:nvGrpSpPr>
      <p:grpSpPr>
        <a:xfrm>
          <a:off x="0" y="0"/>
          <a:ext cx="0" cy="0"/>
          <a:chOff x="0" y="0"/>
          <a:chExt cx="0" cy="0"/>
        </a:xfrm>
      </p:grpSpPr>
      <p:pic>
        <p:nvPicPr>
          <p:cNvPr id="29" name="Afbeelding 12" descr="Afbeelding 1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0" name="Titeltekst"/>
          <p:cNvSpPr txBox="1">
            <a:spLocks noGrp="1"/>
          </p:cNvSpPr>
          <p:nvPr>
            <p:ph type="title"/>
          </p:nvPr>
        </p:nvSpPr>
        <p:spPr>
          <a:xfrm>
            <a:off x="1259632" y="1052736"/>
            <a:ext cx="7128793" cy="1008113"/>
          </a:xfrm>
          <a:prstGeom prst="rect">
            <a:avLst/>
          </a:prstGeom>
        </p:spPr>
        <p:txBody>
          <a:bodyPr/>
          <a:lstStyle>
            <a:lvl1pPr>
              <a:lnSpc>
                <a:spcPts val="4000"/>
              </a:lnSpc>
              <a:defRPr sz="3400">
                <a:solidFill>
                  <a:srgbClr val="A80086"/>
                </a:solidFill>
                <a:latin typeface="+mn-lt"/>
                <a:ea typeface="+mn-ea"/>
                <a:cs typeface="+mn-cs"/>
                <a:sym typeface="Calibri"/>
              </a:defRPr>
            </a:lvl1pPr>
          </a:lstStyle>
          <a:p>
            <a:r>
              <a:t>Titeltekst</a:t>
            </a:r>
          </a:p>
        </p:txBody>
      </p:sp>
      <p:sp>
        <p:nvSpPr>
          <p:cNvPr id="31" name="Hoofdtekst - niveau één…"/>
          <p:cNvSpPr txBox="1">
            <a:spLocks noGrp="1"/>
          </p:cNvSpPr>
          <p:nvPr>
            <p:ph type="body" sz="half" idx="1"/>
          </p:nvPr>
        </p:nvSpPr>
        <p:spPr>
          <a:xfrm>
            <a:off x="1187624" y="2492897"/>
            <a:ext cx="7200801" cy="3456385"/>
          </a:xfrm>
          <a:prstGeom prst="rect">
            <a:avLst/>
          </a:prstGeom>
        </p:spPr>
        <p:txBody>
          <a:bodyPr lIns="0" tIns="0" rIns="0" bIns="0">
            <a:normAutofit/>
          </a:bodyPr>
          <a:lstStyle>
            <a:lvl1pPr>
              <a:lnSpc>
                <a:spcPts val="4000"/>
              </a:lnSpc>
              <a:spcBef>
                <a:spcPts val="600"/>
              </a:spcBef>
              <a:buSzTx/>
              <a:buFontTx/>
              <a:buNone/>
              <a:defRPr sz="2800">
                <a:solidFill>
                  <a:srgbClr val="004F6F"/>
                </a:solidFill>
                <a:latin typeface="Arial"/>
                <a:ea typeface="Arial"/>
                <a:cs typeface="Arial"/>
                <a:sym typeface="Arial"/>
              </a:defRPr>
            </a:lvl1pPr>
            <a:lvl2pPr marL="497840" indent="-497840">
              <a:lnSpc>
                <a:spcPts val="4000"/>
              </a:lnSpc>
              <a:spcBef>
                <a:spcPts val="600"/>
              </a:spcBef>
              <a:buSzPct val="120000"/>
              <a:buFontTx/>
              <a:buChar char="●"/>
              <a:defRPr sz="2800">
                <a:solidFill>
                  <a:srgbClr val="004F6F"/>
                </a:solidFill>
                <a:latin typeface="Arial"/>
                <a:ea typeface="Arial"/>
                <a:cs typeface="Arial"/>
                <a:sym typeface="Arial"/>
              </a:defRPr>
            </a:lvl2pPr>
            <a:lvl3pPr marL="639586" indent="-283986">
              <a:lnSpc>
                <a:spcPts val="4000"/>
              </a:lnSpc>
              <a:spcBef>
                <a:spcPts val="600"/>
              </a:spcBef>
              <a:buFontTx/>
              <a:buChar char="‒"/>
              <a:defRPr sz="2800">
                <a:solidFill>
                  <a:srgbClr val="004F6F"/>
                </a:solidFill>
                <a:latin typeface="Arial"/>
                <a:ea typeface="Arial"/>
                <a:cs typeface="Arial"/>
                <a:sym typeface="Arial"/>
              </a:defRPr>
            </a:lvl3pPr>
            <a:lvl4pPr marL="342900" indent="195262">
              <a:lnSpc>
                <a:spcPts val="4000"/>
              </a:lnSpc>
              <a:spcBef>
                <a:spcPts val="600"/>
              </a:spcBef>
              <a:buSzTx/>
              <a:buFontTx/>
              <a:buNone/>
              <a:defRPr sz="2800">
                <a:solidFill>
                  <a:srgbClr val="004F6F"/>
                </a:solidFill>
                <a:latin typeface="Arial"/>
                <a:ea typeface="Arial"/>
                <a:cs typeface="Arial"/>
                <a:sym typeface="Arial"/>
              </a:defRPr>
            </a:lvl4pPr>
            <a:lvl5pPr marL="854869" indent="-316706">
              <a:lnSpc>
                <a:spcPts val="4000"/>
              </a:lnSpc>
              <a:spcBef>
                <a:spcPts val="600"/>
              </a:spcBef>
              <a:buSzPct val="180000"/>
              <a:buFontTx/>
              <a:buChar char="•"/>
              <a:defRPr sz="2800">
                <a:solidFill>
                  <a:srgbClr val="004F6F"/>
                </a:solidFill>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2" name="Dianummer"/>
          <p:cNvSpPr txBox="1">
            <a:spLocks noGrp="1"/>
          </p:cNvSpPr>
          <p:nvPr>
            <p:ph type="sldNum" sz="quarter" idx="2"/>
          </p:nvPr>
        </p:nvSpPr>
        <p:spPr>
          <a:xfrm>
            <a:off x="8266298" y="6356350"/>
            <a:ext cx="168090" cy="147830"/>
          </a:xfrm>
          <a:prstGeom prst="rect">
            <a:avLst/>
          </a:prstGeom>
        </p:spPr>
        <p:txBody>
          <a:bodyPr lIns="0" tIns="0" rIns="0" bIns="0" anchor="t"/>
          <a:lstStyle>
            <a:lvl1pPr>
              <a:defRPr sz="1100">
                <a:solidFill>
                  <a:srgbClr val="A80086"/>
                </a:solidFill>
              </a:defRPr>
            </a:lvl1p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ustom layout 5">
    <p:spTree>
      <p:nvGrpSpPr>
        <p:cNvPr id="1" name=""/>
        <p:cNvGrpSpPr/>
        <p:nvPr/>
      </p:nvGrpSpPr>
      <p:grpSpPr>
        <a:xfrm>
          <a:off x="0" y="0"/>
          <a:ext cx="0" cy="0"/>
          <a:chOff x="0" y="0"/>
          <a:chExt cx="0" cy="0"/>
        </a:xfrm>
      </p:grpSpPr>
      <p:sp>
        <p:nvSpPr>
          <p:cNvPr id="39" name="Google Shape;91;p21"/>
          <p:cNvSpPr/>
          <p:nvPr/>
        </p:nvSpPr>
        <p:spPr>
          <a:xfrm>
            <a:off x="0" y="0"/>
            <a:ext cx="9144000" cy="6858000"/>
          </a:xfrm>
          <a:prstGeom prst="rect">
            <a:avLst/>
          </a:prstGeom>
          <a:solidFill>
            <a:srgbClr val="FF6200"/>
          </a:solidFill>
          <a:ln w="12700">
            <a:miter lim="400000"/>
          </a:ln>
        </p:spPr>
        <p:txBody>
          <a:bodyPr lIns="45719" rIns="45719" anchor="ctr"/>
          <a:lstStyle/>
          <a:p>
            <a:pPr>
              <a:defRPr>
                <a:latin typeface="Arial"/>
                <a:ea typeface="Arial"/>
                <a:cs typeface="Arial"/>
                <a:sym typeface="Arial"/>
              </a:defRPr>
            </a:pPr>
            <a:endParaRPr/>
          </a:p>
        </p:txBody>
      </p:sp>
      <p:sp>
        <p:nvSpPr>
          <p:cNvPr id="40" name="Titeltekst"/>
          <p:cNvSpPr txBox="1">
            <a:spLocks noGrp="1"/>
          </p:cNvSpPr>
          <p:nvPr>
            <p:ph type="title"/>
          </p:nvPr>
        </p:nvSpPr>
        <p:spPr>
          <a:xfrm>
            <a:off x="1866900" y="2641600"/>
            <a:ext cx="5362500" cy="1574800"/>
          </a:xfrm>
          <a:prstGeom prst="rect">
            <a:avLst/>
          </a:prstGeom>
        </p:spPr>
        <p:txBody>
          <a:bodyPr lIns="19050" tIns="19050" rIns="19050" bIns="19050" anchor="ctr"/>
          <a:lstStyle>
            <a:lvl1pPr algn="ctr">
              <a:lnSpc>
                <a:spcPct val="100000"/>
              </a:lnSpc>
              <a:defRPr sz="4000" b="0">
                <a:latin typeface="Droid Serif"/>
                <a:ea typeface="Droid Serif"/>
                <a:cs typeface="Droid Serif"/>
                <a:sym typeface="Droid Serif"/>
              </a:defRPr>
            </a:lvl1pPr>
          </a:lstStyle>
          <a:p>
            <a:r>
              <a:t>Titeltekst</a:t>
            </a:r>
          </a:p>
        </p:txBody>
      </p:sp>
      <p:sp>
        <p:nvSpPr>
          <p:cNvPr id="41" name="Dianummer"/>
          <p:cNvSpPr txBox="1">
            <a:spLocks noGrp="1"/>
          </p:cNvSpPr>
          <p:nvPr>
            <p:ph type="sldNum" sz="quarter" idx="2"/>
          </p:nvPr>
        </p:nvSpPr>
        <p:spPr>
          <a:xfrm>
            <a:off x="8829700" y="6259208"/>
            <a:ext cx="192064" cy="173646"/>
          </a:xfrm>
          <a:prstGeom prst="rect">
            <a:avLst/>
          </a:prstGeom>
        </p:spPr>
        <p:txBody>
          <a:bodyPr lIns="19050" tIns="19050" rIns="19050" bIns="19050"/>
          <a:lstStyle>
            <a:lvl1pPr>
              <a:defRPr sz="1000">
                <a:solidFill>
                  <a:srgbClr val="FFFFFF"/>
                </a:solidFill>
              </a:defRPr>
            </a:lvl1p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fbeelding 12" descr="Afbeelding 12"/>
          <p:cNvPicPr>
            <a:picLocks noChangeAspect="1"/>
          </p:cNvPicPr>
          <p:nvPr/>
        </p:nvPicPr>
        <p:blipFill>
          <a:blip r:embed="rId6"/>
          <a:stretch>
            <a:fillRect/>
          </a:stretch>
        </p:blipFill>
        <p:spPr>
          <a:xfrm>
            <a:off x="0" y="0"/>
            <a:ext cx="9144000" cy="6858000"/>
          </a:xfrm>
          <a:prstGeom prst="rect">
            <a:avLst/>
          </a:prstGeom>
          <a:ln w="12700">
            <a:miter lim="400000"/>
          </a:ln>
        </p:spPr>
      </p:pic>
      <p:sp>
        <p:nvSpPr>
          <p:cNvPr id="3" name="Titeltekst"/>
          <p:cNvSpPr txBox="1">
            <a:spLocks noGrp="1"/>
          </p:cNvSpPr>
          <p:nvPr>
            <p:ph type="title"/>
          </p:nvPr>
        </p:nvSpPr>
        <p:spPr>
          <a:xfrm>
            <a:off x="683568" y="2852935"/>
            <a:ext cx="6912768" cy="2016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Titeltekst</a:t>
            </a:r>
          </a:p>
        </p:txBody>
      </p:sp>
      <p:sp>
        <p:nvSpPr>
          <p:cNvPr id="4" name="Hoofdtekst - niveau één…"/>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 name="Dianumm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atin typeface="Arial"/>
                <a:ea typeface="Arial"/>
                <a:cs typeface="Arial"/>
                <a:sym typeface="Aria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l" defTabSz="914400" rtl="0" latinLnBrk="0">
        <a:lnSpc>
          <a:spcPts val="5500"/>
        </a:lnSpc>
        <a:spcBef>
          <a:spcPts val="0"/>
        </a:spcBef>
        <a:spcAft>
          <a:spcPts val="0"/>
        </a:spcAft>
        <a:buClrTx/>
        <a:buSzTx/>
        <a:buFontTx/>
        <a:buNone/>
        <a:tabLst/>
        <a:defRPr sz="5000" b="1" i="0" u="none" strike="noStrike" cap="none" spc="0" baseline="0">
          <a:solidFill>
            <a:srgbClr val="FFFFFF"/>
          </a:solidFill>
          <a:uFillTx/>
          <a:latin typeface="Arial"/>
          <a:ea typeface="Arial"/>
          <a:cs typeface="Arial"/>
          <a:sym typeface="Arial"/>
        </a:defRPr>
      </a:lvl1pPr>
      <a:lvl2pPr marL="0" marR="0" indent="0" algn="l" defTabSz="914400" rtl="0" latinLnBrk="0">
        <a:lnSpc>
          <a:spcPts val="5500"/>
        </a:lnSpc>
        <a:spcBef>
          <a:spcPts val="0"/>
        </a:spcBef>
        <a:spcAft>
          <a:spcPts val="0"/>
        </a:spcAft>
        <a:buClrTx/>
        <a:buSzTx/>
        <a:buFontTx/>
        <a:buNone/>
        <a:tabLst/>
        <a:defRPr sz="5000" b="1" i="0" u="none" strike="noStrike" cap="none" spc="0" baseline="0">
          <a:solidFill>
            <a:srgbClr val="FFFFFF"/>
          </a:solidFill>
          <a:uFillTx/>
          <a:latin typeface="Arial"/>
          <a:ea typeface="Arial"/>
          <a:cs typeface="Arial"/>
          <a:sym typeface="Arial"/>
        </a:defRPr>
      </a:lvl2pPr>
      <a:lvl3pPr marL="0" marR="0" indent="0" algn="l" defTabSz="914400" rtl="0" latinLnBrk="0">
        <a:lnSpc>
          <a:spcPts val="5500"/>
        </a:lnSpc>
        <a:spcBef>
          <a:spcPts val="0"/>
        </a:spcBef>
        <a:spcAft>
          <a:spcPts val="0"/>
        </a:spcAft>
        <a:buClrTx/>
        <a:buSzTx/>
        <a:buFontTx/>
        <a:buNone/>
        <a:tabLst/>
        <a:defRPr sz="5000" b="1" i="0" u="none" strike="noStrike" cap="none" spc="0" baseline="0">
          <a:solidFill>
            <a:srgbClr val="FFFFFF"/>
          </a:solidFill>
          <a:uFillTx/>
          <a:latin typeface="Arial"/>
          <a:ea typeface="Arial"/>
          <a:cs typeface="Arial"/>
          <a:sym typeface="Arial"/>
        </a:defRPr>
      </a:lvl3pPr>
      <a:lvl4pPr marL="0" marR="0" indent="0" algn="l" defTabSz="914400" rtl="0" latinLnBrk="0">
        <a:lnSpc>
          <a:spcPts val="5500"/>
        </a:lnSpc>
        <a:spcBef>
          <a:spcPts val="0"/>
        </a:spcBef>
        <a:spcAft>
          <a:spcPts val="0"/>
        </a:spcAft>
        <a:buClrTx/>
        <a:buSzTx/>
        <a:buFontTx/>
        <a:buNone/>
        <a:tabLst/>
        <a:defRPr sz="5000" b="1" i="0" u="none" strike="noStrike" cap="none" spc="0" baseline="0">
          <a:solidFill>
            <a:srgbClr val="FFFFFF"/>
          </a:solidFill>
          <a:uFillTx/>
          <a:latin typeface="Arial"/>
          <a:ea typeface="Arial"/>
          <a:cs typeface="Arial"/>
          <a:sym typeface="Arial"/>
        </a:defRPr>
      </a:lvl4pPr>
      <a:lvl5pPr marL="0" marR="0" indent="0" algn="l" defTabSz="914400" rtl="0" latinLnBrk="0">
        <a:lnSpc>
          <a:spcPts val="5500"/>
        </a:lnSpc>
        <a:spcBef>
          <a:spcPts val="0"/>
        </a:spcBef>
        <a:spcAft>
          <a:spcPts val="0"/>
        </a:spcAft>
        <a:buClrTx/>
        <a:buSzTx/>
        <a:buFontTx/>
        <a:buNone/>
        <a:tabLst/>
        <a:defRPr sz="5000" b="1" i="0" u="none" strike="noStrike" cap="none" spc="0" baseline="0">
          <a:solidFill>
            <a:srgbClr val="FFFFFF"/>
          </a:solidFill>
          <a:uFillTx/>
          <a:latin typeface="Arial"/>
          <a:ea typeface="Arial"/>
          <a:cs typeface="Arial"/>
          <a:sym typeface="Arial"/>
        </a:defRPr>
      </a:lvl5pPr>
      <a:lvl6pPr marL="0" marR="0" indent="457200" algn="l" defTabSz="914400" rtl="0" latinLnBrk="0">
        <a:lnSpc>
          <a:spcPts val="5500"/>
        </a:lnSpc>
        <a:spcBef>
          <a:spcPts val="0"/>
        </a:spcBef>
        <a:spcAft>
          <a:spcPts val="0"/>
        </a:spcAft>
        <a:buClrTx/>
        <a:buSzTx/>
        <a:buFontTx/>
        <a:buNone/>
        <a:tabLst/>
        <a:defRPr sz="5000" b="1" i="0" u="none" strike="noStrike" cap="none" spc="0" baseline="0">
          <a:solidFill>
            <a:srgbClr val="FFFFFF"/>
          </a:solidFill>
          <a:uFillTx/>
          <a:latin typeface="Arial"/>
          <a:ea typeface="Arial"/>
          <a:cs typeface="Arial"/>
          <a:sym typeface="Arial"/>
        </a:defRPr>
      </a:lvl6pPr>
      <a:lvl7pPr marL="0" marR="0" indent="914400" algn="l" defTabSz="914400" rtl="0" latinLnBrk="0">
        <a:lnSpc>
          <a:spcPts val="5500"/>
        </a:lnSpc>
        <a:spcBef>
          <a:spcPts val="0"/>
        </a:spcBef>
        <a:spcAft>
          <a:spcPts val="0"/>
        </a:spcAft>
        <a:buClrTx/>
        <a:buSzTx/>
        <a:buFontTx/>
        <a:buNone/>
        <a:tabLst/>
        <a:defRPr sz="5000" b="1" i="0" u="none" strike="noStrike" cap="none" spc="0" baseline="0">
          <a:solidFill>
            <a:srgbClr val="FFFFFF"/>
          </a:solidFill>
          <a:uFillTx/>
          <a:latin typeface="Arial"/>
          <a:ea typeface="Arial"/>
          <a:cs typeface="Arial"/>
          <a:sym typeface="Arial"/>
        </a:defRPr>
      </a:lvl7pPr>
      <a:lvl8pPr marL="0" marR="0" indent="1371600" algn="l" defTabSz="914400" rtl="0" latinLnBrk="0">
        <a:lnSpc>
          <a:spcPts val="5500"/>
        </a:lnSpc>
        <a:spcBef>
          <a:spcPts val="0"/>
        </a:spcBef>
        <a:spcAft>
          <a:spcPts val="0"/>
        </a:spcAft>
        <a:buClrTx/>
        <a:buSzTx/>
        <a:buFontTx/>
        <a:buNone/>
        <a:tabLst/>
        <a:defRPr sz="5000" b="1" i="0" u="none" strike="noStrike" cap="none" spc="0" baseline="0">
          <a:solidFill>
            <a:srgbClr val="FFFFFF"/>
          </a:solidFill>
          <a:uFillTx/>
          <a:latin typeface="Arial"/>
          <a:ea typeface="Arial"/>
          <a:cs typeface="Arial"/>
          <a:sym typeface="Arial"/>
        </a:defRPr>
      </a:lvl8pPr>
      <a:lvl9pPr marL="0" marR="0" indent="1828800" algn="l" defTabSz="914400" rtl="0" latinLnBrk="0">
        <a:lnSpc>
          <a:spcPts val="5500"/>
        </a:lnSpc>
        <a:spcBef>
          <a:spcPts val="0"/>
        </a:spcBef>
        <a:spcAft>
          <a:spcPts val="0"/>
        </a:spcAft>
        <a:buClrTx/>
        <a:buSzTx/>
        <a:buFontTx/>
        <a:buNone/>
        <a:tabLst/>
        <a:defRPr sz="5000" b="1" i="0" u="none" strike="noStrike" cap="none" spc="0" baseline="0">
          <a:solidFill>
            <a:srgbClr val="FFFFFF"/>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pxfuel.com/en/search?q=joining+together"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ti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tif"/><Relationship Id="rId2" Type="http://schemas.openxmlformats.org/officeDocument/2006/relationships/hyperlink" Target="https://www.pikist.com/free-photo-vrdfq/nl" TargetMode="External"/><Relationship Id="rId1" Type="http://schemas.openxmlformats.org/officeDocument/2006/relationships/slideLayout" Target="../slideLayouts/slideLayout4.xml"/><Relationship Id="rId6" Type="http://schemas.openxmlformats.org/officeDocument/2006/relationships/image" Target="../media/image15.tif"/><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el 1"/>
          <p:cNvSpPr txBox="1">
            <a:spLocks noGrp="1"/>
          </p:cNvSpPr>
          <p:nvPr>
            <p:ph type="title"/>
          </p:nvPr>
        </p:nvSpPr>
        <p:spPr>
          <a:xfrm>
            <a:off x="684212" y="2852738"/>
            <a:ext cx="6911976" cy="2016126"/>
          </a:xfrm>
          <a:prstGeom prst="rect">
            <a:avLst/>
          </a:prstGeom>
        </p:spPr>
        <p:txBody>
          <a:bodyPr>
            <a:normAutofit fontScale="90000"/>
          </a:bodyPr>
          <a:lstStyle/>
          <a:p>
            <a:pPr defTabSz="786384">
              <a:lnSpc>
                <a:spcPts val="4700"/>
              </a:lnSpc>
              <a:defRPr sz="4644">
                <a:latin typeface="+mn-lt"/>
                <a:ea typeface="+mn-ea"/>
                <a:cs typeface="+mn-cs"/>
                <a:sym typeface="Calibri"/>
              </a:defRPr>
            </a:pPr>
            <a:r>
              <a:t>Welkom bij de dialoogsessie</a:t>
            </a:r>
            <a:br/>
            <a:r>
              <a:t>Onderwijstijd</a:t>
            </a:r>
            <a:br/>
            <a:endParaRPr/>
          </a:p>
        </p:txBody>
      </p:sp>
      <p:pic>
        <p:nvPicPr>
          <p:cNvPr id="51" name="0IVdEChfWZHFmpc7qVrgb8Y8o2YsXTmnT3oXIQy6XaIDUUbWR9r9aeXLqRIoQKCEqXt_8fiAYLp3DZ9rUb8WHk9_5h_a50YCN8NWZHuxymionOex4_BIUhG0l3WT2PSVmFU06XhiI4uIU3pkg9ZaoyxYntkla3veQJuJ2Vvfg2AjXdIqZsGI_9tsncskgA.png" descr="0IVdEChfWZHFmpc7qVrgb8Y8o2YsXTmnT3oXIQy6XaIDUUbWR9r9aeXLqRIoQKCEqXt_8fiAYLp3DZ9rUb8WHk9_5h_a50YCN8NWZHuxymionOex4_BIUhG0l3WT2PSVmFU06XhiI4uIU3pkg9ZaoyxYntkla3veQJuJ2Vvfg2AjXdIqZsGI_9tsncskgA.png"/>
          <p:cNvPicPr>
            <a:picLocks noChangeAspect="1"/>
          </p:cNvPicPr>
          <p:nvPr/>
        </p:nvPicPr>
        <p:blipFill>
          <a:blip r:embed="rId2"/>
          <a:stretch>
            <a:fillRect/>
          </a:stretch>
        </p:blipFill>
        <p:spPr>
          <a:xfrm>
            <a:off x="7040750" y="1245043"/>
            <a:ext cx="1982194" cy="146016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el 1"/>
          <p:cNvSpPr txBox="1">
            <a:spLocks noGrp="1"/>
          </p:cNvSpPr>
          <p:nvPr>
            <p:ph type="title"/>
          </p:nvPr>
        </p:nvSpPr>
        <p:spPr>
          <a:xfrm>
            <a:off x="539750" y="1052512"/>
            <a:ext cx="7129463" cy="1008063"/>
          </a:xfrm>
          <a:prstGeom prst="rect">
            <a:avLst/>
          </a:prstGeom>
        </p:spPr>
        <p:txBody>
          <a:bodyPr/>
          <a:lstStyle/>
          <a:p>
            <a:pPr defTabSz="896111">
              <a:lnSpc>
                <a:spcPts val="3900"/>
              </a:lnSpc>
              <a:defRPr sz="3332"/>
            </a:pPr>
            <a:r>
              <a:t>Onderwijstijd en het wetgevend kader</a:t>
            </a:r>
            <a:br/>
            <a:endParaRPr/>
          </a:p>
        </p:txBody>
      </p:sp>
      <p:sp>
        <p:nvSpPr>
          <p:cNvPr id="102" name="Tijdelijke aanduiding voor inhoud 2"/>
          <p:cNvSpPr txBox="1">
            <a:spLocks noGrp="1"/>
          </p:cNvSpPr>
          <p:nvPr>
            <p:ph type="body" idx="1"/>
          </p:nvPr>
        </p:nvSpPr>
        <p:spPr>
          <a:xfrm>
            <a:off x="399503" y="1777771"/>
            <a:ext cx="7770815" cy="3457575"/>
          </a:xfrm>
          <a:prstGeom prst="rect">
            <a:avLst/>
          </a:prstGeom>
        </p:spPr>
        <p:txBody>
          <a:bodyPr lIns="45719" tIns="45719" rIns="45719" bIns="45719">
            <a:noAutofit/>
          </a:bodyPr>
          <a:lstStyle/>
          <a:p>
            <a:pPr marL="411479" indent="-285750" defTabSz="822959">
              <a:lnSpc>
                <a:spcPct val="150000"/>
              </a:lnSpc>
              <a:spcBef>
                <a:spcPts val="0"/>
              </a:spcBef>
              <a:buSzPts val="1700"/>
              <a:buFont typeface="Arial"/>
              <a:buChar char="●"/>
              <a:defRPr sz="1710" b="1">
                <a:solidFill>
                  <a:srgbClr val="000000"/>
                </a:solidFill>
              </a:defRPr>
            </a:pPr>
            <a:r>
              <a:rPr sz="1800" dirty="0" err="1"/>
              <a:t>Onderwijstijd</a:t>
            </a:r>
            <a:r>
              <a:rPr sz="1800" dirty="0"/>
              <a:t>: </a:t>
            </a:r>
            <a:r>
              <a:rPr sz="1800" b="0" dirty="0" err="1"/>
              <a:t>voldoende</a:t>
            </a:r>
            <a:r>
              <a:rPr sz="1800" b="0" dirty="0"/>
              <a:t> </a:t>
            </a:r>
            <a:r>
              <a:rPr sz="1800" b="0" dirty="0" err="1"/>
              <a:t>uren</a:t>
            </a:r>
            <a:r>
              <a:rPr sz="1800" b="0" dirty="0"/>
              <a:t> onderwijs</a:t>
            </a:r>
            <a:endParaRPr sz="1800" dirty="0">
              <a:latin typeface="+mn-lt"/>
              <a:ea typeface="+mn-ea"/>
              <a:cs typeface="+mn-cs"/>
              <a:sym typeface="Calibri"/>
            </a:endParaRPr>
          </a:p>
          <a:p>
            <a:pPr marL="411479" indent="-285750" defTabSz="822959">
              <a:lnSpc>
                <a:spcPct val="150000"/>
              </a:lnSpc>
              <a:spcBef>
                <a:spcPts val="0"/>
              </a:spcBef>
              <a:buSzPts val="1700"/>
              <a:buFont typeface="Arial"/>
              <a:buChar char="●"/>
              <a:defRPr sz="1710" b="1">
                <a:solidFill>
                  <a:srgbClr val="000000"/>
                </a:solidFill>
              </a:defRPr>
            </a:pPr>
            <a:r>
              <a:rPr sz="1800" dirty="0"/>
              <a:t>Wet op het </a:t>
            </a:r>
            <a:r>
              <a:rPr sz="1800" dirty="0" err="1"/>
              <a:t>voortgezet</a:t>
            </a:r>
            <a:r>
              <a:rPr sz="1800" dirty="0"/>
              <a:t> onderwijs:</a:t>
            </a:r>
            <a:r>
              <a:rPr sz="1800" b="0" dirty="0"/>
              <a:t> </a:t>
            </a:r>
            <a:r>
              <a:rPr sz="1800" b="0" dirty="0" err="1"/>
              <a:t>standaard</a:t>
            </a:r>
            <a:r>
              <a:rPr sz="1800" b="0" dirty="0"/>
              <a:t> </a:t>
            </a:r>
            <a:r>
              <a:rPr sz="1800" b="0" dirty="0" err="1"/>
              <a:t>urennorm</a:t>
            </a:r>
            <a:r>
              <a:rPr sz="1800" b="0" dirty="0"/>
              <a:t> per </a:t>
            </a:r>
            <a:r>
              <a:rPr sz="1800" b="0" dirty="0" err="1"/>
              <a:t>opleiding</a:t>
            </a:r>
            <a:endParaRPr sz="1800" dirty="0">
              <a:latin typeface="+mn-lt"/>
              <a:ea typeface="+mn-ea"/>
              <a:cs typeface="+mn-cs"/>
              <a:sym typeface="Calibri"/>
            </a:endParaRPr>
          </a:p>
          <a:p>
            <a:pPr marL="822959" lvl="1" indent="-285750" defTabSz="822959">
              <a:lnSpc>
                <a:spcPct val="150000"/>
              </a:lnSpc>
              <a:spcBef>
                <a:spcPts val="0"/>
              </a:spcBef>
              <a:buSzPts val="1700"/>
              <a:buFont typeface="Arial"/>
              <a:buChar char="○"/>
              <a:defRPr sz="1710" i="1">
                <a:solidFill>
                  <a:srgbClr val="000000"/>
                </a:solidFill>
              </a:defRPr>
            </a:pPr>
            <a:r>
              <a:rPr sz="1800" dirty="0" err="1"/>
              <a:t>vmbo</a:t>
            </a:r>
            <a:r>
              <a:rPr sz="1800" dirty="0"/>
              <a:t>: 3700 </a:t>
            </a:r>
            <a:r>
              <a:rPr sz="1800" dirty="0" err="1"/>
              <a:t>uur</a:t>
            </a:r>
            <a:r>
              <a:rPr sz="1800" dirty="0"/>
              <a:t>, </a:t>
            </a:r>
            <a:r>
              <a:rPr sz="1800" dirty="0" err="1"/>
              <a:t>havo</a:t>
            </a:r>
            <a:r>
              <a:rPr sz="1800" dirty="0"/>
              <a:t>: 4700 </a:t>
            </a:r>
            <a:r>
              <a:rPr sz="1800" dirty="0" err="1"/>
              <a:t>uur</a:t>
            </a:r>
            <a:r>
              <a:rPr sz="1800" dirty="0"/>
              <a:t>, </a:t>
            </a:r>
            <a:r>
              <a:rPr sz="1800" dirty="0" err="1"/>
              <a:t>vwo</a:t>
            </a:r>
            <a:r>
              <a:rPr sz="1800" dirty="0"/>
              <a:t>: 5700 </a:t>
            </a:r>
            <a:r>
              <a:rPr sz="1800" dirty="0" err="1"/>
              <a:t>uur</a:t>
            </a:r>
            <a:endParaRPr sz="1800" dirty="0">
              <a:latin typeface="+mn-lt"/>
              <a:ea typeface="+mn-ea"/>
              <a:cs typeface="+mn-cs"/>
              <a:sym typeface="Calibri"/>
            </a:endParaRPr>
          </a:p>
          <a:p>
            <a:pPr marL="411479" indent="-285750" defTabSz="822959">
              <a:lnSpc>
                <a:spcPct val="150000"/>
              </a:lnSpc>
              <a:spcBef>
                <a:spcPts val="0"/>
              </a:spcBef>
              <a:buSzPts val="1700"/>
              <a:buFont typeface="Arial"/>
              <a:buChar char="●"/>
              <a:defRPr sz="1710">
                <a:solidFill>
                  <a:srgbClr val="000000"/>
                </a:solidFill>
              </a:defRPr>
            </a:pPr>
            <a:r>
              <a:rPr sz="1800" dirty="0" err="1"/>
              <a:t>Minimaal</a:t>
            </a:r>
            <a:r>
              <a:rPr sz="1800" dirty="0"/>
              <a:t> </a:t>
            </a:r>
            <a:r>
              <a:rPr sz="1800" b="1" dirty="0"/>
              <a:t>189 </a:t>
            </a:r>
            <a:r>
              <a:rPr sz="1800" b="1" dirty="0" err="1"/>
              <a:t>dagen</a:t>
            </a:r>
            <a:r>
              <a:rPr sz="1800" dirty="0"/>
              <a:t> per </a:t>
            </a:r>
            <a:r>
              <a:rPr sz="1800" dirty="0" err="1"/>
              <a:t>schooljaar</a:t>
            </a:r>
            <a:r>
              <a:rPr sz="1800" dirty="0"/>
              <a:t> onderwijs</a:t>
            </a:r>
            <a:endParaRPr sz="1800" dirty="0">
              <a:latin typeface="+mn-lt"/>
              <a:ea typeface="+mn-ea"/>
              <a:cs typeface="+mn-cs"/>
              <a:sym typeface="Calibri"/>
            </a:endParaRPr>
          </a:p>
          <a:p>
            <a:pPr marL="411479" indent="-285750" defTabSz="822959">
              <a:lnSpc>
                <a:spcPct val="150000"/>
              </a:lnSpc>
              <a:spcBef>
                <a:spcPts val="0"/>
              </a:spcBef>
              <a:buSzPts val="1700"/>
              <a:buFont typeface="Arial"/>
              <a:buChar char="●"/>
              <a:defRPr sz="1710">
                <a:solidFill>
                  <a:srgbClr val="000000"/>
                </a:solidFill>
              </a:defRPr>
            </a:pPr>
            <a:r>
              <a:rPr sz="1800" dirty="0"/>
              <a:t>School mag </a:t>
            </a:r>
            <a:r>
              <a:rPr sz="1800" dirty="0" err="1"/>
              <a:t>deze</a:t>
            </a:r>
            <a:r>
              <a:rPr sz="1800" dirty="0"/>
              <a:t> </a:t>
            </a:r>
            <a:r>
              <a:rPr sz="1800" dirty="0" err="1"/>
              <a:t>onderwijstijd</a:t>
            </a:r>
            <a:r>
              <a:rPr sz="1800" dirty="0"/>
              <a:t> </a:t>
            </a:r>
            <a:r>
              <a:rPr sz="1800" b="1" dirty="0" err="1"/>
              <a:t>zelf</a:t>
            </a:r>
            <a:r>
              <a:rPr sz="1800" b="1" dirty="0"/>
              <a:t> </a:t>
            </a:r>
            <a:r>
              <a:rPr sz="1800" b="1" dirty="0" err="1"/>
              <a:t>verdelen</a:t>
            </a:r>
            <a:r>
              <a:rPr sz="1800" dirty="0"/>
              <a:t> over alle </a:t>
            </a:r>
            <a:r>
              <a:rPr sz="1800" dirty="0" err="1"/>
              <a:t>leerjaren</a:t>
            </a:r>
            <a:endParaRPr sz="1800" dirty="0">
              <a:latin typeface="+mn-lt"/>
              <a:ea typeface="+mn-ea"/>
              <a:cs typeface="+mn-cs"/>
              <a:sym typeface="Calibri"/>
            </a:endParaRPr>
          </a:p>
          <a:p>
            <a:pPr marL="822959" lvl="1" indent="-285750" defTabSz="822959">
              <a:lnSpc>
                <a:spcPct val="150000"/>
              </a:lnSpc>
              <a:spcBef>
                <a:spcPts val="0"/>
              </a:spcBef>
              <a:buSzPts val="1700"/>
              <a:buFont typeface="Arial"/>
              <a:buChar char="○"/>
              <a:defRPr sz="1710">
                <a:solidFill>
                  <a:srgbClr val="000000"/>
                </a:solidFill>
              </a:defRPr>
            </a:pPr>
            <a:r>
              <a:rPr sz="1800" dirty="0" err="1"/>
              <a:t>Veel</a:t>
            </a:r>
            <a:r>
              <a:rPr sz="1800" dirty="0"/>
              <a:t> </a:t>
            </a:r>
            <a:r>
              <a:rPr sz="1800" dirty="0" err="1"/>
              <a:t>ruimte</a:t>
            </a:r>
            <a:endParaRPr sz="1800" dirty="0">
              <a:latin typeface="+mn-lt"/>
              <a:ea typeface="+mn-ea"/>
              <a:cs typeface="+mn-cs"/>
              <a:sym typeface="Calibri"/>
            </a:endParaRPr>
          </a:p>
          <a:p>
            <a:pPr marL="822959" lvl="1" indent="-285750" defTabSz="822959">
              <a:lnSpc>
                <a:spcPct val="150000"/>
              </a:lnSpc>
              <a:spcBef>
                <a:spcPts val="0"/>
              </a:spcBef>
              <a:buSzPts val="1700"/>
              <a:buFont typeface="Arial"/>
              <a:buChar char="○"/>
              <a:defRPr sz="1710">
                <a:solidFill>
                  <a:srgbClr val="000000"/>
                </a:solidFill>
              </a:defRPr>
            </a:pPr>
            <a:r>
              <a:rPr sz="1800" dirty="0" err="1"/>
              <a:t>Flexibel</a:t>
            </a:r>
            <a:r>
              <a:rPr sz="1800" dirty="0"/>
              <a:t> </a:t>
            </a:r>
            <a:r>
              <a:rPr sz="1800" dirty="0" err="1"/>
              <a:t>onderwijsprogramma</a:t>
            </a:r>
            <a:endParaRPr sz="1800" dirty="0">
              <a:latin typeface="+mn-lt"/>
              <a:ea typeface="+mn-ea"/>
              <a:cs typeface="+mn-cs"/>
              <a:sym typeface="Calibri"/>
            </a:endParaRPr>
          </a:p>
          <a:p>
            <a:pPr marL="822959" lvl="1" indent="-285750" defTabSz="822959">
              <a:lnSpc>
                <a:spcPct val="150000"/>
              </a:lnSpc>
              <a:spcBef>
                <a:spcPts val="0"/>
              </a:spcBef>
              <a:buSzPts val="1700"/>
              <a:buFont typeface="Arial"/>
              <a:buChar char="○"/>
              <a:defRPr sz="1710">
                <a:solidFill>
                  <a:srgbClr val="000000"/>
                </a:solidFill>
              </a:defRPr>
            </a:pPr>
            <a:r>
              <a:rPr sz="1800" dirty="0" err="1"/>
              <a:t>Maatwerk</a:t>
            </a:r>
            <a:r>
              <a:rPr sz="1800" dirty="0"/>
              <a:t> per </a:t>
            </a:r>
            <a:r>
              <a:rPr sz="1800" dirty="0" err="1"/>
              <a:t>leerling</a:t>
            </a:r>
            <a:endParaRPr sz="1800" dirty="0">
              <a:latin typeface="+mn-lt"/>
              <a:ea typeface="+mn-ea"/>
              <a:cs typeface="+mn-cs"/>
              <a:sym typeface="Calibri"/>
            </a:endParaRPr>
          </a:p>
          <a:p>
            <a:pPr marL="411479" indent="-285750" defTabSz="822959">
              <a:lnSpc>
                <a:spcPct val="150000"/>
              </a:lnSpc>
              <a:spcBef>
                <a:spcPts val="0"/>
              </a:spcBef>
              <a:buSzPts val="1700"/>
              <a:buFont typeface="Arial"/>
              <a:buChar char="●"/>
              <a:defRPr sz="1710">
                <a:solidFill>
                  <a:srgbClr val="000000"/>
                </a:solidFill>
              </a:defRPr>
            </a:pPr>
            <a:r>
              <a:rPr sz="1800" dirty="0"/>
              <a:t>Meer </a:t>
            </a:r>
            <a:r>
              <a:rPr sz="1800" dirty="0" err="1"/>
              <a:t>weten</a:t>
            </a:r>
            <a:r>
              <a:rPr sz="1800" dirty="0"/>
              <a:t>? Check dan de </a:t>
            </a:r>
            <a:r>
              <a:rPr sz="1800" dirty="0" err="1"/>
              <a:t>kader-kaarten</a:t>
            </a:r>
            <a:r>
              <a:rPr sz="1800" dirty="0"/>
              <a:t> op je </a:t>
            </a:r>
            <a:r>
              <a:rPr sz="1800" dirty="0" err="1"/>
              <a:t>tafel</a:t>
            </a:r>
            <a:r>
              <a:rPr sz="1800" dirty="0"/>
              <a:t>!</a:t>
            </a:r>
          </a:p>
        </p:txBody>
      </p:sp>
      <p:sp>
        <p:nvSpPr>
          <p:cNvPr id="103" name="Tekst"/>
          <p:cNvSpPr txBox="1"/>
          <p:nvPr/>
        </p:nvSpPr>
        <p:spPr>
          <a:xfrm>
            <a:off x="4284911" y="3262456"/>
            <a:ext cx="574178" cy="333088"/>
          </a:xfrm>
          <a:prstGeom prst="rect">
            <a:avLst/>
          </a:prstGeom>
          <a:ln w="12700">
            <a:miter lim="400000"/>
          </a:ln>
        </p:spPr>
        <p:txBody>
          <a:bodyPr wrap="none" lIns="45719" rIns="45719">
            <a:spAutoFit/>
          </a:bodyPr>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el 1"/>
          <p:cNvSpPr txBox="1">
            <a:spLocks noGrp="1"/>
          </p:cNvSpPr>
          <p:nvPr>
            <p:ph type="title"/>
          </p:nvPr>
        </p:nvSpPr>
        <p:spPr>
          <a:xfrm>
            <a:off x="549177" y="732001"/>
            <a:ext cx="7129463" cy="1008063"/>
          </a:xfrm>
          <a:prstGeom prst="rect">
            <a:avLst/>
          </a:prstGeom>
        </p:spPr>
        <p:txBody>
          <a:bodyPr/>
          <a:lstStyle/>
          <a:p>
            <a:pPr defTabSz="896111">
              <a:lnSpc>
                <a:spcPts val="3900"/>
              </a:lnSpc>
              <a:defRPr sz="3332"/>
            </a:pPr>
            <a:r>
              <a:rPr dirty="0" err="1"/>
              <a:t>Aan</a:t>
            </a:r>
            <a:r>
              <a:rPr dirty="0"/>
              <a:t> de slag - Realist</a:t>
            </a:r>
            <a:br>
              <a:rPr dirty="0"/>
            </a:br>
            <a:endParaRPr dirty="0"/>
          </a:p>
        </p:txBody>
      </p:sp>
      <p:sp>
        <p:nvSpPr>
          <p:cNvPr id="108" name="Tijdelijke aanduiding voor inhoud 2"/>
          <p:cNvSpPr txBox="1">
            <a:spLocks noGrp="1"/>
          </p:cNvSpPr>
          <p:nvPr>
            <p:ph type="body" idx="1"/>
          </p:nvPr>
        </p:nvSpPr>
        <p:spPr>
          <a:xfrm>
            <a:off x="549177" y="1499983"/>
            <a:ext cx="7131051" cy="5084763"/>
          </a:xfrm>
          <a:prstGeom prst="rect">
            <a:avLst/>
          </a:prstGeom>
        </p:spPr>
        <p:txBody>
          <a:bodyPr lIns="45719" tIns="45719" rIns="45719" bIns="45719">
            <a:noAutofit/>
          </a:bodyPr>
          <a:lstStyle/>
          <a:p>
            <a:pPr marL="457200" indent="-457200">
              <a:lnSpc>
                <a:spcPct val="100000"/>
              </a:lnSpc>
              <a:spcBef>
                <a:spcPts val="400"/>
              </a:spcBef>
              <a:buSzPct val="100000"/>
              <a:buAutoNum type="arabicPeriod"/>
              <a:defRPr sz="1900">
                <a:solidFill>
                  <a:srgbClr val="000000"/>
                </a:solidFill>
                <a:latin typeface="+mn-lt"/>
                <a:ea typeface="+mn-ea"/>
                <a:cs typeface="+mn-cs"/>
                <a:sym typeface="Calibri"/>
              </a:defRPr>
            </a:pPr>
            <a:r>
              <a:rPr sz="1800" dirty="0" err="1">
                <a:latin typeface="Arial" panose="020B0604020202020204" pitchFamily="34" charset="0"/>
                <a:cs typeface="Arial" panose="020B0604020202020204" pitchFamily="34" charset="0"/>
              </a:rPr>
              <a:t>Individueel</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bekijk</a:t>
            </a:r>
            <a:r>
              <a:rPr sz="1800" dirty="0">
                <a:latin typeface="Arial" panose="020B0604020202020204" pitchFamily="34" charset="0"/>
                <a:cs typeface="Arial" panose="020B0604020202020204" pitchFamily="34" charset="0"/>
              </a:rPr>
              <a:t> je </a:t>
            </a:r>
            <a:r>
              <a:rPr sz="1800" dirty="0" err="1">
                <a:latin typeface="Arial" panose="020B0604020202020204" pitchFamily="34" charset="0"/>
                <a:cs typeface="Arial" panose="020B0604020202020204" pitchFamily="34" charset="0"/>
              </a:rPr>
              <a:t>eerder</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geschreven</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wensen</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behoeften</a:t>
            </a:r>
            <a:r>
              <a:rPr sz="1800" dirty="0">
                <a:latin typeface="Arial" panose="020B0604020202020204" pitchFamily="34" charset="0"/>
                <a:cs typeface="Arial" panose="020B0604020202020204" pitchFamily="34" charset="0"/>
              </a:rPr>
              <a:t> en </a:t>
            </a:r>
            <a:r>
              <a:rPr sz="1800" dirty="0" err="1">
                <a:latin typeface="Arial" panose="020B0604020202020204" pitchFamily="34" charset="0"/>
                <a:cs typeface="Arial" panose="020B0604020202020204" pitchFamily="34" charset="0"/>
              </a:rPr>
              <a:t>ideale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plaatje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rondom</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onderwijstijd</a:t>
            </a:r>
            <a:r>
              <a:rPr sz="1800" dirty="0">
                <a:latin typeface="Arial" panose="020B0604020202020204" pitchFamily="34" charset="0"/>
                <a:cs typeface="Arial" panose="020B0604020202020204" pitchFamily="34" charset="0"/>
              </a:rPr>
              <a:t>. Wat </a:t>
            </a:r>
            <a:r>
              <a:rPr sz="1800" dirty="0" err="1">
                <a:latin typeface="Arial" panose="020B0604020202020204" pitchFamily="34" charset="0"/>
                <a:cs typeface="Arial" panose="020B0604020202020204" pitchFamily="34" charset="0"/>
              </a:rPr>
              <a:t>zijn</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stimulerende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voorwaarden</a:t>
            </a:r>
            <a:r>
              <a:rPr sz="1800" dirty="0">
                <a:latin typeface="Arial" panose="020B0604020202020204" pitchFamily="34" charset="0"/>
                <a:cs typeface="Arial" panose="020B0604020202020204" pitchFamily="34" charset="0"/>
              </a:rPr>
              <a:t> en </a:t>
            </a:r>
            <a:r>
              <a:rPr sz="1800" dirty="0" err="1">
                <a:latin typeface="Arial" panose="020B0604020202020204" pitchFamily="34" charset="0"/>
                <a:cs typeface="Arial" panose="020B0604020202020204" pitchFamily="34" charset="0"/>
              </a:rPr>
              <a:t>welke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factoren</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werken</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belemmerend</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Schrijf</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zij</a:t>
            </a:r>
            <a:r>
              <a:rPr sz="1800" dirty="0">
                <a:latin typeface="Arial" panose="020B0604020202020204" pitchFamily="34" charset="0"/>
                <a:cs typeface="Arial" panose="020B0604020202020204" pitchFamily="34" charset="0"/>
              </a:rPr>
              <a:t> bij de </a:t>
            </a:r>
            <a:r>
              <a:rPr sz="1800" dirty="0" err="1">
                <a:latin typeface="Arial" panose="020B0604020202020204" pitchFamily="34" charset="0"/>
                <a:cs typeface="Arial" panose="020B0604020202020204" pitchFamily="34" charset="0"/>
              </a:rPr>
              <a:t>eerdere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dromen</a:t>
            </a:r>
            <a:r>
              <a:rPr sz="1800" dirty="0">
                <a:latin typeface="Arial" panose="020B0604020202020204" pitchFamily="34" charset="0"/>
                <a:cs typeface="Arial" panose="020B0604020202020204" pitchFamily="34" charset="0"/>
              </a:rPr>
              <a:t> op het </a:t>
            </a:r>
            <a:r>
              <a:rPr sz="1800" dirty="0" err="1">
                <a:latin typeface="Arial" panose="020B0604020202020204" pitchFamily="34" charset="0"/>
                <a:cs typeface="Arial" panose="020B0604020202020204" pitchFamily="34" charset="0"/>
              </a:rPr>
              <a:t>tafelkleed</a:t>
            </a:r>
            <a:r>
              <a:rPr sz="1800" dirty="0">
                <a:latin typeface="Arial" panose="020B0604020202020204" pitchFamily="34" charset="0"/>
                <a:cs typeface="Arial" panose="020B0604020202020204" pitchFamily="34" charset="0"/>
              </a:rPr>
              <a:t>, </a:t>
            </a:r>
            <a:r>
              <a:rPr sz="1800" b="1" dirty="0" err="1">
                <a:latin typeface="Arial" panose="020B0604020202020204" pitchFamily="34" charset="0"/>
                <a:cs typeface="Arial" panose="020B0604020202020204" pitchFamily="34" charset="0"/>
              </a:rPr>
              <a:t>buiten</a:t>
            </a:r>
            <a:r>
              <a:rPr sz="1800" dirty="0">
                <a:latin typeface="Arial" panose="020B0604020202020204" pitchFamily="34" charset="0"/>
                <a:cs typeface="Arial" panose="020B0604020202020204" pitchFamily="34" charset="0"/>
              </a:rPr>
              <a:t> de </a:t>
            </a:r>
            <a:r>
              <a:rPr sz="1800" dirty="0" err="1">
                <a:latin typeface="Arial" panose="020B0604020202020204" pitchFamily="34" charset="0"/>
                <a:cs typeface="Arial" panose="020B0604020202020204" pitchFamily="34" charset="0"/>
              </a:rPr>
              <a:t>gemarkeerde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vierkanten</a:t>
            </a:r>
            <a:r>
              <a:rPr sz="1800" dirty="0">
                <a:latin typeface="Arial" panose="020B0604020202020204" pitchFamily="34" charset="0"/>
                <a:cs typeface="Arial" panose="020B0604020202020204" pitchFamily="34" charset="0"/>
              </a:rPr>
              <a:t> of </a:t>
            </a:r>
            <a:r>
              <a:rPr sz="1800" dirty="0" err="1">
                <a:latin typeface="Arial" panose="020B0604020202020204" pitchFamily="34" charset="0"/>
                <a:cs typeface="Arial" panose="020B0604020202020204" pitchFamily="34" charset="0"/>
              </a:rPr>
              <a:t>droomwolk</a:t>
            </a:r>
            <a:r>
              <a:rPr sz="1800" dirty="0">
                <a:latin typeface="Arial" panose="020B0604020202020204" pitchFamily="34" charset="0"/>
                <a:cs typeface="Arial" panose="020B0604020202020204" pitchFamily="34" charset="0"/>
              </a:rPr>
              <a:t>. </a:t>
            </a:r>
          </a:p>
          <a:p>
            <a:pPr marL="457200" indent="-457200">
              <a:lnSpc>
                <a:spcPct val="100000"/>
              </a:lnSpc>
              <a:spcBef>
                <a:spcPts val="700"/>
              </a:spcBef>
              <a:buSzPct val="100000"/>
              <a:buAutoNum type="arabicPeriod"/>
              <a:defRPr sz="1900">
                <a:solidFill>
                  <a:srgbClr val="000000"/>
                </a:solidFill>
                <a:latin typeface="+mn-lt"/>
                <a:ea typeface="+mn-ea"/>
                <a:cs typeface="+mn-cs"/>
                <a:sym typeface="Calibri"/>
              </a:defRPr>
            </a:pPr>
            <a:endParaRPr sz="1800" dirty="0">
              <a:latin typeface="Arial" panose="020B0604020202020204" pitchFamily="34" charset="0"/>
              <a:cs typeface="Arial" panose="020B0604020202020204" pitchFamily="34" charset="0"/>
            </a:endParaRPr>
          </a:p>
          <a:p>
            <a:pPr marL="457200" indent="-457200">
              <a:lnSpc>
                <a:spcPct val="100000"/>
              </a:lnSpc>
              <a:spcBef>
                <a:spcPts val="400"/>
              </a:spcBef>
              <a:buSzPct val="100000"/>
              <a:buAutoNum type="arabicPeriod" startAt="2"/>
              <a:defRPr sz="1900">
                <a:solidFill>
                  <a:srgbClr val="000000"/>
                </a:solidFill>
                <a:latin typeface="+mn-lt"/>
                <a:ea typeface="+mn-ea"/>
                <a:cs typeface="+mn-cs"/>
                <a:sym typeface="Calibri"/>
              </a:defRPr>
            </a:pPr>
            <a:r>
              <a:rPr sz="1800" dirty="0">
                <a:latin typeface="Arial" panose="020B0604020202020204" pitchFamily="34" charset="0"/>
                <a:cs typeface="Arial" panose="020B0604020202020204" pitchFamily="34" charset="0"/>
              </a:rPr>
              <a:t>In </a:t>
            </a:r>
            <a:r>
              <a:rPr sz="1800" dirty="0" err="1">
                <a:latin typeface="Arial" panose="020B0604020202020204" pitchFamily="34" charset="0"/>
                <a:cs typeface="Arial" panose="020B0604020202020204" pitchFamily="34" charset="0"/>
              </a:rPr>
              <a:t>tweetallen</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bespreek</a:t>
            </a:r>
            <a:r>
              <a:rPr sz="1800" dirty="0">
                <a:latin typeface="Arial" panose="020B0604020202020204" pitchFamily="34" charset="0"/>
                <a:cs typeface="Arial" panose="020B0604020202020204" pitchFamily="34" charset="0"/>
              </a:rPr>
              <a:t> de </a:t>
            </a:r>
            <a:r>
              <a:rPr sz="1800" dirty="0" err="1">
                <a:latin typeface="Arial" panose="020B0604020202020204" pitchFamily="34" charset="0"/>
                <a:cs typeface="Arial" panose="020B0604020202020204" pitchFamily="34" charset="0"/>
              </a:rPr>
              <a:t>voorwaarden</a:t>
            </a:r>
            <a:r>
              <a:rPr sz="1800" dirty="0">
                <a:latin typeface="Arial" panose="020B0604020202020204" pitchFamily="34" charset="0"/>
                <a:cs typeface="Arial" panose="020B0604020202020204" pitchFamily="34" charset="0"/>
              </a:rPr>
              <a:t> en </a:t>
            </a:r>
            <a:r>
              <a:rPr sz="1800" dirty="0" err="1">
                <a:latin typeface="Arial" panose="020B0604020202020204" pitchFamily="34" charset="0"/>
                <a:cs typeface="Arial" panose="020B0604020202020204" pitchFamily="34" charset="0"/>
              </a:rPr>
              <a:t>mogelijkheden</a:t>
            </a:r>
            <a:r>
              <a:rPr sz="1800" dirty="0">
                <a:latin typeface="Arial" panose="020B0604020202020204" pitchFamily="34" charset="0"/>
                <a:cs typeface="Arial" panose="020B0604020202020204" pitchFamily="34" charset="0"/>
              </a:rPr>
              <a:t> die je </a:t>
            </a:r>
            <a:r>
              <a:rPr sz="1800" dirty="0" err="1">
                <a:latin typeface="Arial" panose="020B0604020202020204" pitchFamily="34" charset="0"/>
                <a:cs typeface="Arial" panose="020B0604020202020204" pitchFamily="34" charset="0"/>
              </a:rPr>
              <a:t>ziet</a:t>
            </a:r>
            <a:r>
              <a:rPr sz="1800" dirty="0">
                <a:latin typeface="Arial" panose="020B0604020202020204" pitchFamily="34" charset="0"/>
                <a:cs typeface="Arial" panose="020B0604020202020204" pitchFamily="34" charset="0"/>
              </a:rPr>
              <a:t>. Wat </a:t>
            </a:r>
            <a:r>
              <a:rPr sz="1800" dirty="0" err="1">
                <a:latin typeface="Arial" panose="020B0604020202020204" pitchFamily="34" charset="0"/>
                <a:cs typeface="Arial" panose="020B0604020202020204" pitchFamily="34" charset="0"/>
              </a:rPr>
              <a:t>komt</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overeen</a:t>
            </a:r>
            <a:r>
              <a:rPr sz="1800" dirty="0">
                <a:latin typeface="Arial" panose="020B0604020202020204" pitchFamily="34" charset="0"/>
                <a:cs typeface="Arial" panose="020B0604020202020204" pitchFamily="34" charset="0"/>
              </a:rPr>
              <a:t> en </a:t>
            </a:r>
            <a:r>
              <a:rPr sz="1800" dirty="0" err="1">
                <a:latin typeface="Arial" panose="020B0604020202020204" pitchFamily="34" charset="0"/>
                <a:cs typeface="Arial" panose="020B0604020202020204" pitchFamily="34" charset="0"/>
              </a:rPr>
              <a:t>waar</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zien</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jullie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verschillen</a:t>
            </a:r>
            <a:r>
              <a:rPr sz="1800" dirty="0">
                <a:latin typeface="Arial" panose="020B0604020202020204" pitchFamily="34" charset="0"/>
                <a:cs typeface="Arial" panose="020B0604020202020204" pitchFamily="34" charset="0"/>
              </a:rPr>
              <a:t>? </a:t>
            </a:r>
            <a:r>
              <a:rPr sz="1800" u="sng" dirty="0" err="1">
                <a:latin typeface="Arial" panose="020B0604020202020204" pitchFamily="34" charset="0"/>
                <a:cs typeface="Arial" panose="020B0604020202020204" pitchFamily="34" charset="0"/>
              </a:rPr>
              <a:t>Onderstreep</a:t>
            </a:r>
            <a:r>
              <a:rPr sz="1800" dirty="0">
                <a:latin typeface="Arial" panose="020B0604020202020204" pitchFamily="34" charset="0"/>
                <a:cs typeface="Arial" panose="020B0604020202020204" pitchFamily="34" charset="0"/>
              </a:rPr>
              <a:t> de </a:t>
            </a:r>
            <a:r>
              <a:rPr sz="1800" dirty="0" err="1">
                <a:latin typeface="Arial" panose="020B0604020202020204" pitchFamily="34" charset="0"/>
                <a:cs typeface="Arial" panose="020B0604020202020204" pitchFamily="34" charset="0"/>
              </a:rPr>
              <a:t>opmerkingen</a:t>
            </a:r>
            <a:r>
              <a:rPr sz="1800" dirty="0">
                <a:latin typeface="Arial" panose="020B0604020202020204" pitchFamily="34" charset="0"/>
                <a:cs typeface="Arial" panose="020B0604020202020204" pitchFamily="34" charset="0"/>
              </a:rPr>
              <a:t> met </a:t>
            </a:r>
            <a:r>
              <a:rPr sz="1800" dirty="0" err="1">
                <a:latin typeface="Arial" panose="020B0604020202020204" pitchFamily="34" charset="0"/>
                <a:cs typeface="Arial" panose="020B0604020202020204" pitchFamily="34" charset="0"/>
              </a:rPr>
              <a:t>draagvlak</a:t>
            </a:r>
            <a:r>
              <a:rPr sz="1800" dirty="0">
                <a:latin typeface="Arial" panose="020B0604020202020204" pitchFamily="34" charset="0"/>
                <a:cs typeface="Arial" panose="020B0604020202020204" pitchFamily="34" charset="0"/>
              </a:rPr>
              <a:t> van </a:t>
            </a:r>
            <a:r>
              <a:rPr sz="1800" dirty="0" err="1">
                <a:latin typeface="Arial" panose="020B0604020202020204" pitchFamily="34" charset="0"/>
                <a:cs typeface="Arial" panose="020B0604020202020204" pitchFamily="34" charset="0"/>
              </a:rPr>
              <a:t>jullie</a:t>
            </a:r>
            <a:r>
              <a:rPr sz="1800" dirty="0">
                <a:latin typeface="Arial" panose="020B0604020202020204" pitchFamily="34" charset="0"/>
                <a:cs typeface="Arial" panose="020B0604020202020204" pitchFamily="34" charset="0"/>
              </a:rPr>
              <a:t> twee. </a:t>
            </a:r>
          </a:p>
          <a:p>
            <a:pPr marL="457200" indent="-457200">
              <a:lnSpc>
                <a:spcPct val="100000"/>
              </a:lnSpc>
              <a:spcBef>
                <a:spcPts val="700"/>
              </a:spcBef>
              <a:buSzPct val="100000"/>
              <a:buAutoNum type="arabicPeriod" startAt="2"/>
              <a:defRPr sz="1900">
                <a:solidFill>
                  <a:srgbClr val="000000"/>
                </a:solidFill>
                <a:latin typeface="+mn-lt"/>
                <a:ea typeface="+mn-ea"/>
                <a:cs typeface="+mn-cs"/>
                <a:sym typeface="Calibri"/>
              </a:defRPr>
            </a:pPr>
            <a:endParaRPr sz="1800" dirty="0">
              <a:latin typeface="Arial" panose="020B0604020202020204" pitchFamily="34" charset="0"/>
              <a:cs typeface="Arial" panose="020B0604020202020204" pitchFamily="34" charset="0"/>
            </a:endParaRPr>
          </a:p>
          <a:p>
            <a:pPr marL="457200" indent="-457200">
              <a:lnSpc>
                <a:spcPct val="100000"/>
              </a:lnSpc>
              <a:spcBef>
                <a:spcPts val="400"/>
              </a:spcBef>
              <a:buSzPct val="100000"/>
              <a:buAutoNum type="arabicPeriod" startAt="3"/>
              <a:defRPr sz="1900">
                <a:solidFill>
                  <a:srgbClr val="000000"/>
                </a:solidFill>
                <a:latin typeface="+mn-lt"/>
                <a:ea typeface="+mn-ea"/>
                <a:cs typeface="+mn-cs"/>
                <a:sym typeface="Calibri"/>
              </a:defRPr>
            </a:pPr>
            <a:r>
              <a:rPr sz="1800" dirty="0">
                <a:latin typeface="Arial" panose="020B0604020202020204" pitchFamily="34" charset="0"/>
                <a:cs typeface="Arial" panose="020B0604020202020204" pitchFamily="34" charset="0"/>
              </a:rPr>
              <a:t>In </a:t>
            </a:r>
            <a:r>
              <a:rPr sz="1800" dirty="0" err="1">
                <a:latin typeface="Arial" panose="020B0604020202020204" pitchFamily="34" charset="0"/>
                <a:cs typeface="Arial" panose="020B0604020202020204" pitchFamily="34" charset="0"/>
              </a:rPr>
              <a:t>viertallen</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vergelijk</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onder</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elkaar</a:t>
            </a:r>
            <a:r>
              <a:rPr sz="1800" dirty="0">
                <a:latin typeface="Arial" panose="020B0604020202020204" pitchFamily="34" charset="0"/>
                <a:cs typeface="Arial" panose="020B0604020202020204" pitchFamily="34" charset="0"/>
              </a:rPr>
              <a:t> wat is </a:t>
            </a:r>
            <a:r>
              <a:rPr sz="1800" dirty="0" err="1">
                <a:latin typeface="Arial" panose="020B0604020202020204" pitchFamily="34" charset="0"/>
                <a:cs typeface="Arial" panose="020B0604020202020204" pitchFamily="34" charset="0"/>
              </a:rPr>
              <a:t>opgehaald</a:t>
            </a:r>
            <a:r>
              <a:rPr sz="1800" dirty="0">
                <a:latin typeface="Arial" panose="020B0604020202020204" pitchFamily="34" charset="0"/>
                <a:cs typeface="Arial" panose="020B0604020202020204" pitchFamily="34" charset="0"/>
              </a:rPr>
              <a:t> en </a:t>
            </a:r>
            <a:r>
              <a:rPr sz="1800" dirty="0" err="1">
                <a:latin typeface="Arial" panose="020B0604020202020204" pitchFamily="34" charset="0"/>
                <a:cs typeface="Arial" panose="020B0604020202020204" pitchFamily="34" charset="0"/>
              </a:rPr>
              <a:t>deel</a:t>
            </a:r>
            <a:r>
              <a:rPr sz="1800" dirty="0">
                <a:latin typeface="Arial" panose="020B0604020202020204" pitchFamily="34" charset="0"/>
                <a:cs typeface="Arial" panose="020B0604020202020204" pitchFamily="34" charset="0"/>
              </a:rPr>
              <a:t> de </a:t>
            </a:r>
            <a:r>
              <a:rPr sz="1800" dirty="0" err="1">
                <a:latin typeface="Arial" panose="020B0604020202020204" pitchFamily="34" charset="0"/>
                <a:cs typeface="Arial" panose="020B0604020202020204" pitchFamily="34" charset="0"/>
              </a:rPr>
              <a:t>belangrijkste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voorwaarden</a:t>
            </a:r>
            <a:r>
              <a:rPr sz="1800" dirty="0">
                <a:latin typeface="Arial" panose="020B0604020202020204" pitchFamily="34" charset="0"/>
                <a:cs typeface="Arial" panose="020B0604020202020204" pitchFamily="34" charset="0"/>
              </a:rPr>
              <a:t> of </a:t>
            </a:r>
            <a:r>
              <a:rPr sz="1800" dirty="0" err="1">
                <a:latin typeface="Arial" panose="020B0604020202020204" pitchFamily="34" charset="0"/>
                <a:cs typeface="Arial" panose="020B0604020202020204" pitchFamily="34" charset="0"/>
              </a:rPr>
              <a:t>kansen</a:t>
            </a:r>
            <a:r>
              <a:rPr sz="1800" dirty="0">
                <a:latin typeface="Arial" panose="020B0604020202020204" pitchFamily="34" charset="0"/>
                <a:cs typeface="Arial" panose="020B0604020202020204" pitchFamily="34" charset="0"/>
              </a:rPr>
              <a:t> voor de </a:t>
            </a:r>
            <a:r>
              <a:rPr sz="1800" dirty="0" err="1">
                <a:latin typeface="Arial" panose="020B0604020202020204" pitchFamily="34" charset="0"/>
                <a:cs typeface="Arial" panose="020B0604020202020204" pitchFamily="34" charset="0"/>
              </a:rPr>
              <a:t>beste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ideeën</a:t>
            </a:r>
            <a:r>
              <a:rPr sz="1800" dirty="0">
                <a:latin typeface="Arial" panose="020B0604020202020204" pitchFamily="34" charset="0"/>
                <a:cs typeface="Arial" panose="020B0604020202020204" pitchFamily="34" charset="0"/>
              </a:rPr>
              <a:t>. </a:t>
            </a:r>
          </a:p>
          <a:p>
            <a:pPr marL="457200" indent="-457200">
              <a:lnSpc>
                <a:spcPct val="100000"/>
              </a:lnSpc>
              <a:spcBef>
                <a:spcPts val="700"/>
              </a:spcBef>
              <a:buSzPct val="100000"/>
              <a:buAutoNum type="arabicPeriod" startAt="3"/>
              <a:defRPr sz="1900">
                <a:solidFill>
                  <a:srgbClr val="000000"/>
                </a:solidFill>
                <a:latin typeface="+mn-lt"/>
                <a:ea typeface="+mn-ea"/>
                <a:cs typeface="+mn-cs"/>
                <a:sym typeface="Calibri"/>
              </a:defRPr>
            </a:pPr>
            <a:endParaRPr sz="1800" dirty="0">
              <a:latin typeface="Arial" panose="020B0604020202020204" pitchFamily="34" charset="0"/>
              <a:cs typeface="Arial" panose="020B0604020202020204" pitchFamily="34" charset="0"/>
            </a:endParaRPr>
          </a:p>
          <a:p>
            <a:pPr marL="457200" indent="-457200">
              <a:lnSpc>
                <a:spcPct val="100000"/>
              </a:lnSpc>
              <a:spcBef>
                <a:spcPts val="400"/>
              </a:spcBef>
              <a:buSzPct val="100000"/>
              <a:buAutoNum type="arabicPeriod" startAt="4"/>
              <a:defRPr sz="1900">
                <a:solidFill>
                  <a:srgbClr val="000000"/>
                </a:solidFill>
                <a:latin typeface="+mn-lt"/>
                <a:ea typeface="+mn-ea"/>
                <a:cs typeface="+mn-cs"/>
                <a:sym typeface="Calibri"/>
              </a:defRPr>
            </a:pPr>
            <a:r>
              <a:rPr sz="1800" dirty="0" err="1">
                <a:latin typeface="Arial" panose="020B0604020202020204" pitchFamily="34" charset="0"/>
                <a:cs typeface="Arial" panose="020B0604020202020204" pitchFamily="34" charset="0"/>
              </a:rPr>
              <a:t>Noteer</a:t>
            </a:r>
            <a:r>
              <a:rPr sz="1800" dirty="0">
                <a:latin typeface="Arial" panose="020B0604020202020204" pitchFamily="34" charset="0"/>
                <a:cs typeface="Arial" panose="020B0604020202020204" pitchFamily="34" charset="0"/>
              </a:rPr>
              <a:t> de </a:t>
            </a:r>
            <a:r>
              <a:rPr sz="1800" dirty="0" err="1">
                <a:latin typeface="Arial" panose="020B0604020202020204" pitchFamily="34" charset="0"/>
                <a:cs typeface="Arial" panose="020B0604020202020204" pitchFamily="34" charset="0"/>
              </a:rPr>
              <a:t>opbrengsten</a:t>
            </a:r>
            <a:r>
              <a:rPr sz="1800" dirty="0">
                <a:latin typeface="Arial" panose="020B0604020202020204" pitchFamily="34" charset="0"/>
                <a:cs typeface="Arial" panose="020B0604020202020204" pitchFamily="34" charset="0"/>
              </a:rPr>
              <a:t> in </a:t>
            </a:r>
            <a:r>
              <a:rPr sz="1800" dirty="0" err="1">
                <a:latin typeface="Arial" panose="020B0604020202020204" pitchFamily="34" charset="0"/>
                <a:cs typeface="Arial" panose="020B0604020202020204" pitchFamily="34" charset="0"/>
              </a:rPr>
              <a:t>vak</a:t>
            </a:r>
            <a:r>
              <a:rPr sz="1800" dirty="0">
                <a:latin typeface="Arial" panose="020B0604020202020204" pitchFamily="34" charset="0"/>
                <a:cs typeface="Arial" panose="020B0604020202020204" pitchFamily="34" charset="0"/>
              </a:rPr>
              <a:t> B(</a:t>
            </a:r>
            <a:r>
              <a:rPr sz="1800" dirty="0" err="1">
                <a:latin typeface="Arial" panose="020B0604020202020204" pitchFamily="34" charset="0"/>
                <a:cs typeface="Arial" panose="020B0604020202020204" pitchFamily="34" charset="0"/>
              </a:rPr>
              <a:t>belemmeringen</a:t>
            </a:r>
            <a:r>
              <a:rPr sz="1800" dirty="0">
                <a:latin typeface="Arial" panose="020B0604020202020204" pitchFamily="34" charset="0"/>
                <a:cs typeface="Arial" panose="020B0604020202020204" pitchFamily="34" charset="0"/>
              </a:rPr>
              <a:t>) en in </a:t>
            </a:r>
            <a:r>
              <a:rPr sz="1800" dirty="0" err="1">
                <a:latin typeface="Arial" panose="020B0604020202020204" pitchFamily="34" charset="0"/>
                <a:cs typeface="Arial" panose="020B0604020202020204" pitchFamily="34" charset="0"/>
              </a:rPr>
              <a:t>vak</a:t>
            </a:r>
            <a:r>
              <a:rPr sz="1800" dirty="0">
                <a:latin typeface="Arial" panose="020B0604020202020204" pitchFamily="34" charset="0"/>
                <a:cs typeface="Arial" panose="020B0604020202020204" pitchFamily="34" charset="0"/>
              </a:rPr>
              <a:t> S(</a:t>
            </a:r>
            <a:r>
              <a:rPr sz="1800" dirty="0" err="1">
                <a:latin typeface="Arial" panose="020B0604020202020204" pitchFamily="34" charset="0"/>
                <a:cs typeface="Arial" panose="020B0604020202020204" pitchFamily="34" charset="0"/>
              </a:rPr>
              <a:t>stimulerende</a:t>
            </a:r>
            <a:r>
              <a:rPr sz="1800" dirty="0">
                <a:latin typeface="Arial" panose="020B0604020202020204" pitchFamily="34" charset="0"/>
                <a:cs typeface="Arial" panose="020B0604020202020204" pitchFamily="34" charset="0"/>
              </a:rPr>
              <a:t>) </a:t>
            </a:r>
            <a:r>
              <a:rPr sz="1800" dirty="0" err="1">
                <a:latin typeface="Arial" panose="020B0604020202020204" pitchFamily="34" charset="0"/>
                <a:cs typeface="Arial" panose="020B0604020202020204" pitchFamily="34" charset="0"/>
              </a:rPr>
              <a:t>factoren</a:t>
            </a:r>
            <a:r>
              <a:rPr sz="1800" dirty="0">
                <a:latin typeface="Arial" panose="020B0604020202020204" pitchFamily="34" charset="0"/>
                <a:cs typeface="Arial" panose="020B0604020202020204" pitchFamily="34" charset="0"/>
              </a:rPr>
              <a: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el 1"/>
          <p:cNvSpPr txBox="1">
            <a:spLocks noGrp="1"/>
          </p:cNvSpPr>
          <p:nvPr>
            <p:ph type="title"/>
          </p:nvPr>
        </p:nvSpPr>
        <p:spPr>
          <a:xfrm>
            <a:off x="539750" y="1052512"/>
            <a:ext cx="4118555" cy="1008063"/>
          </a:xfrm>
          <a:prstGeom prst="rect">
            <a:avLst/>
          </a:prstGeom>
        </p:spPr>
        <p:txBody>
          <a:bodyPr/>
          <a:lstStyle>
            <a:lvl1pPr defTabSz="896111">
              <a:lnSpc>
                <a:spcPts val="3900"/>
              </a:lnSpc>
              <a:defRPr sz="3332"/>
            </a:lvl1pPr>
          </a:lstStyle>
          <a:p>
            <a:r>
              <a:t>Plenaire terugkoppeling</a:t>
            </a:r>
          </a:p>
        </p:txBody>
      </p:sp>
      <p:sp>
        <p:nvSpPr>
          <p:cNvPr id="113" name="Tijdelijke aanduiding voor inhoud 2"/>
          <p:cNvSpPr txBox="1">
            <a:spLocks noGrp="1"/>
          </p:cNvSpPr>
          <p:nvPr>
            <p:ph type="body" sz="quarter" idx="1"/>
          </p:nvPr>
        </p:nvSpPr>
        <p:spPr>
          <a:xfrm>
            <a:off x="110435" y="5571999"/>
            <a:ext cx="8720688" cy="1213693"/>
          </a:xfrm>
          <a:prstGeom prst="rect">
            <a:avLst/>
          </a:prstGeom>
        </p:spPr>
        <p:txBody>
          <a:bodyPr lIns="45719" tIns="45719" rIns="45719" bIns="45719"/>
          <a:lstStyle/>
          <a:p>
            <a:pPr marL="0" indent="0" algn="ctr">
              <a:lnSpc>
                <a:spcPct val="100000"/>
              </a:lnSpc>
              <a:spcBef>
                <a:spcPts val="400"/>
              </a:spcBef>
              <a:defRPr sz="2000">
                <a:solidFill>
                  <a:srgbClr val="000000"/>
                </a:solidFill>
              </a:defRPr>
            </a:pPr>
            <a:endParaRPr/>
          </a:p>
          <a:p>
            <a:pPr marL="0" indent="0" algn="ctr">
              <a:lnSpc>
                <a:spcPct val="100000"/>
              </a:lnSpc>
              <a:spcBef>
                <a:spcPts val="400"/>
              </a:spcBef>
              <a:defRPr sz="2000">
                <a:solidFill>
                  <a:srgbClr val="000000"/>
                </a:solidFill>
              </a:defRPr>
            </a:pPr>
            <a:r>
              <a:t>Eén tafel pitch!</a:t>
            </a:r>
          </a:p>
          <a:p>
            <a:pPr marL="0" indent="0" algn="ctr">
              <a:lnSpc>
                <a:spcPct val="100000"/>
              </a:lnSpc>
              <a:spcBef>
                <a:spcPts val="400"/>
              </a:spcBef>
              <a:defRPr sz="2000">
                <a:solidFill>
                  <a:srgbClr val="000000"/>
                </a:solidFill>
              </a:defRPr>
            </a:pPr>
            <a:r>
              <a:t>Plak je naamsticker op de zitplaats aan het tafelkleed </a:t>
            </a:r>
          </a:p>
        </p:txBody>
      </p:sp>
      <p:pic>
        <p:nvPicPr>
          <p:cNvPr id="114" name="Afbeelding" descr="Afbeelding"/>
          <p:cNvPicPr>
            <a:picLocks noChangeAspect="1"/>
          </p:cNvPicPr>
          <p:nvPr/>
        </p:nvPicPr>
        <p:blipFill>
          <a:blip r:embed="rId3"/>
          <a:stretch>
            <a:fillRect/>
          </a:stretch>
        </p:blipFill>
        <p:spPr>
          <a:xfrm>
            <a:off x="-517884" y="-430999"/>
            <a:ext cx="10087233" cy="630452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el 1"/>
          <p:cNvSpPr txBox="1">
            <a:spLocks noGrp="1"/>
          </p:cNvSpPr>
          <p:nvPr>
            <p:ph type="title"/>
          </p:nvPr>
        </p:nvSpPr>
        <p:spPr>
          <a:xfrm>
            <a:off x="539750" y="1052512"/>
            <a:ext cx="7129463" cy="1008063"/>
          </a:xfrm>
          <a:prstGeom prst="rect">
            <a:avLst/>
          </a:prstGeom>
        </p:spPr>
        <p:txBody>
          <a:bodyPr/>
          <a:lstStyle/>
          <a:p>
            <a:pPr defTabSz="896111">
              <a:lnSpc>
                <a:spcPts val="3900"/>
              </a:lnSpc>
              <a:defRPr sz="3332"/>
            </a:pPr>
            <a:r>
              <a:t>En wat vond de criticus? </a:t>
            </a:r>
            <a:br/>
            <a:endParaRPr/>
          </a:p>
        </p:txBody>
      </p:sp>
      <p:pic>
        <p:nvPicPr>
          <p:cNvPr id="119" name="Afbeelding" descr="Afbeelding"/>
          <p:cNvPicPr>
            <a:picLocks noChangeAspect="1"/>
          </p:cNvPicPr>
          <p:nvPr/>
        </p:nvPicPr>
        <p:blipFill>
          <a:blip r:embed="rId3"/>
          <a:stretch>
            <a:fillRect/>
          </a:stretch>
        </p:blipFill>
        <p:spPr>
          <a:xfrm>
            <a:off x="2726282" y="1917553"/>
            <a:ext cx="5673524" cy="385735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el 1"/>
          <p:cNvSpPr txBox="1">
            <a:spLocks noGrp="1"/>
          </p:cNvSpPr>
          <p:nvPr>
            <p:ph type="title"/>
          </p:nvPr>
        </p:nvSpPr>
        <p:spPr>
          <a:xfrm>
            <a:off x="539750" y="1052512"/>
            <a:ext cx="7129463" cy="1008063"/>
          </a:xfrm>
          <a:prstGeom prst="rect">
            <a:avLst/>
          </a:prstGeom>
        </p:spPr>
        <p:txBody>
          <a:bodyPr/>
          <a:lstStyle/>
          <a:p>
            <a:pPr defTabSz="594359">
              <a:lnSpc>
                <a:spcPts val="2500"/>
              </a:lnSpc>
              <a:defRPr sz="2209"/>
            </a:pPr>
            <a:r>
              <a:t>Bedankt! </a:t>
            </a:r>
          </a:p>
          <a:p>
            <a:pPr defTabSz="594359">
              <a:lnSpc>
                <a:spcPts val="2500"/>
              </a:lnSpc>
              <a:defRPr sz="2209"/>
            </a:pPr>
            <a:r>
              <a:t>Contact? info@voion.nl</a:t>
            </a:r>
          </a:p>
          <a:p>
            <a:pPr defTabSz="594359">
              <a:lnSpc>
                <a:spcPts val="2500"/>
              </a:lnSpc>
              <a:defRPr sz="2209"/>
            </a:pPr>
            <a:r>
              <a:t>Tip: de podcast Minder uren Betere Lessen?</a:t>
            </a:r>
          </a:p>
        </p:txBody>
      </p:sp>
      <p:pic>
        <p:nvPicPr>
          <p:cNvPr id="124" name="image1.png" descr="image1.png"/>
          <p:cNvPicPr>
            <a:picLocks noChangeAspect="1"/>
          </p:cNvPicPr>
          <p:nvPr/>
        </p:nvPicPr>
        <p:blipFill>
          <a:blip r:embed="rId3"/>
          <a:stretch>
            <a:fillRect/>
          </a:stretch>
        </p:blipFill>
        <p:spPr>
          <a:xfrm>
            <a:off x="534171" y="3565923"/>
            <a:ext cx="3029718" cy="2455365"/>
          </a:xfrm>
          <a:prstGeom prst="rect">
            <a:avLst/>
          </a:prstGeom>
          <a:ln w="12700">
            <a:miter lim="400000"/>
          </a:ln>
        </p:spPr>
      </p:pic>
      <p:pic>
        <p:nvPicPr>
          <p:cNvPr id="125" name="0IVdEChfWZHFmpc7qVrgb8Y8o2YsXTmnT3oXIQy6XaIDUUbWR9r9aeXLqRIoQKCEqXt_8fiAYLp3DZ9rUb8WHk9_5h_a50YCN8NWZHuxymionOex4_BIUhG0l3WT2PSVmFU06XhiI4uIU3pkg9ZaoyxYntkla3veQJuJ2Vvfg2AjXdIqZsGI_9tsncskgA.png" descr="0IVdEChfWZHFmpc7qVrgb8Y8o2YsXTmnT3oXIQy6XaIDUUbWR9r9aeXLqRIoQKCEqXt_8fiAYLp3DZ9rUb8WHk9_5h_a50YCN8NWZHuxymionOex4_BIUhG0l3WT2PSVmFU06XhiI4uIU3pkg9ZaoyxYntkla3veQJuJ2Vvfg2AjXdIqZsGI_9tsncskgA.png"/>
          <p:cNvPicPr>
            <a:picLocks noChangeAspect="1"/>
          </p:cNvPicPr>
          <p:nvPr/>
        </p:nvPicPr>
        <p:blipFill>
          <a:blip r:embed="rId4"/>
          <a:stretch>
            <a:fillRect/>
          </a:stretch>
        </p:blipFill>
        <p:spPr>
          <a:xfrm>
            <a:off x="4124335" y="2160196"/>
            <a:ext cx="4754894" cy="350265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el 1"/>
          <p:cNvSpPr txBox="1">
            <a:spLocks noGrp="1"/>
          </p:cNvSpPr>
          <p:nvPr>
            <p:ph type="title"/>
          </p:nvPr>
        </p:nvSpPr>
        <p:spPr>
          <a:xfrm>
            <a:off x="539750" y="1052512"/>
            <a:ext cx="7129463" cy="1008063"/>
          </a:xfrm>
          <a:prstGeom prst="rect">
            <a:avLst/>
          </a:prstGeom>
        </p:spPr>
        <p:txBody>
          <a:bodyPr/>
          <a:lstStyle/>
          <a:p>
            <a:r>
              <a:t>Het programma van vandaag</a:t>
            </a:r>
          </a:p>
        </p:txBody>
      </p:sp>
      <p:sp>
        <p:nvSpPr>
          <p:cNvPr id="54" name="Tijdelijke aanduiding voor inhoud 2"/>
          <p:cNvSpPr txBox="1"/>
          <p:nvPr/>
        </p:nvSpPr>
        <p:spPr>
          <a:xfrm>
            <a:off x="628332" y="1916113"/>
            <a:ext cx="7109461" cy="606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400"/>
              </a:spcBef>
              <a:buSzPct val="100000"/>
              <a:buFont typeface="Arial"/>
              <a:buChar char="•"/>
              <a:defRPr sz="2000">
                <a:latin typeface="Arial"/>
                <a:ea typeface="Arial"/>
                <a:cs typeface="Arial"/>
                <a:sym typeface="Arial"/>
              </a:defRPr>
            </a:pPr>
            <a:r>
              <a:rPr dirty="0" err="1"/>
              <a:t>Introductie</a:t>
            </a:r>
            <a:r>
              <a:rPr dirty="0"/>
              <a:t> en </a:t>
            </a:r>
            <a:r>
              <a:rPr dirty="0" err="1"/>
              <a:t>kennismaking</a:t>
            </a:r>
            <a:r>
              <a:rPr dirty="0"/>
              <a:t> </a:t>
            </a:r>
            <a:endParaRPr sz="3200" dirty="0"/>
          </a:p>
          <a:p>
            <a:pPr marL="342900" indent="-342900">
              <a:spcBef>
                <a:spcPts val="400"/>
              </a:spcBef>
              <a:buSzPct val="100000"/>
              <a:buFont typeface="Arial"/>
              <a:buChar char="•"/>
              <a:defRPr sz="2000">
                <a:latin typeface="Arial"/>
                <a:ea typeface="Arial"/>
                <a:cs typeface="Arial"/>
                <a:sym typeface="Arial"/>
              </a:defRPr>
            </a:pPr>
            <a:r>
              <a:rPr dirty="0" err="1"/>
              <a:t>Uitleg</a:t>
            </a:r>
            <a:r>
              <a:rPr dirty="0"/>
              <a:t> over </a:t>
            </a:r>
            <a:r>
              <a:rPr dirty="0" err="1"/>
              <a:t>onderwijstijd</a:t>
            </a:r>
            <a:r>
              <a:rPr dirty="0"/>
              <a:t> en </a:t>
            </a:r>
            <a:r>
              <a:rPr dirty="0" err="1"/>
              <a:t>voorbeelden</a:t>
            </a:r>
            <a:r>
              <a:rPr dirty="0"/>
              <a:t> </a:t>
            </a:r>
            <a:r>
              <a:rPr dirty="0" err="1"/>
              <a:t>uit</a:t>
            </a:r>
            <a:r>
              <a:rPr dirty="0"/>
              <a:t> het </a:t>
            </a:r>
            <a:r>
              <a:rPr dirty="0" err="1"/>
              <a:t>buitenland</a:t>
            </a:r>
            <a:endParaRPr sz="3200" dirty="0"/>
          </a:p>
          <a:p>
            <a:pPr marL="342900" indent="-342900">
              <a:spcBef>
                <a:spcPts val="400"/>
              </a:spcBef>
              <a:buSzPct val="100000"/>
              <a:buFont typeface="Arial"/>
              <a:buChar char="•"/>
              <a:defRPr sz="2000">
                <a:latin typeface="Arial"/>
                <a:ea typeface="Arial"/>
                <a:cs typeface="Arial"/>
                <a:sym typeface="Arial"/>
              </a:defRPr>
            </a:pPr>
            <a:r>
              <a:rPr dirty="0" err="1"/>
              <a:t>Aan</a:t>
            </a:r>
            <a:r>
              <a:rPr dirty="0"/>
              <a:t> de slag</a:t>
            </a:r>
            <a:endParaRPr sz="3200" dirty="0"/>
          </a:p>
          <a:p>
            <a:pPr marL="342900" indent="-342900">
              <a:spcBef>
                <a:spcPts val="400"/>
              </a:spcBef>
              <a:buSzPct val="100000"/>
              <a:buFont typeface="Arial"/>
              <a:buChar char="•"/>
              <a:defRPr sz="2000">
                <a:latin typeface="Arial"/>
                <a:ea typeface="Arial"/>
                <a:cs typeface="Arial"/>
                <a:sym typeface="Arial"/>
              </a:defRPr>
            </a:pPr>
            <a:r>
              <a:rPr dirty="0" err="1"/>
              <a:t>Plenaire</a:t>
            </a:r>
            <a:r>
              <a:rPr dirty="0"/>
              <a:t> </a:t>
            </a:r>
            <a:r>
              <a:rPr dirty="0" err="1"/>
              <a:t>terugkoppeling</a:t>
            </a:r>
            <a:endParaRPr sz="3200" dirty="0"/>
          </a:p>
          <a:p>
            <a:pPr marL="342900" indent="-342900">
              <a:spcBef>
                <a:spcPts val="700"/>
              </a:spcBef>
              <a:buSzPct val="100000"/>
              <a:buFont typeface="Arial"/>
              <a:buChar char="•"/>
              <a:defRPr sz="2000">
                <a:latin typeface="Arial"/>
                <a:ea typeface="Arial"/>
                <a:cs typeface="Arial"/>
                <a:sym typeface="Arial"/>
              </a:defRPr>
            </a:pPr>
            <a:endParaRPr sz="3200" dirty="0"/>
          </a:p>
          <a:p>
            <a:pPr>
              <a:spcBef>
                <a:spcPts val="400"/>
              </a:spcBef>
              <a:defRPr sz="2000" b="1">
                <a:latin typeface="Arial"/>
                <a:ea typeface="Arial"/>
                <a:cs typeface="Arial"/>
                <a:sym typeface="Arial"/>
              </a:defRPr>
            </a:pPr>
            <a:r>
              <a:rPr dirty="0" err="1"/>
              <a:t>Pauze</a:t>
            </a:r>
            <a:endParaRPr sz="3200" dirty="0"/>
          </a:p>
          <a:p>
            <a:pPr>
              <a:spcBef>
                <a:spcPts val="700"/>
              </a:spcBef>
              <a:defRPr sz="2000">
                <a:latin typeface="Arial"/>
                <a:ea typeface="Arial"/>
                <a:cs typeface="Arial"/>
                <a:sym typeface="Arial"/>
              </a:defRPr>
            </a:pPr>
            <a:endParaRPr sz="3200" dirty="0"/>
          </a:p>
          <a:p>
            <a:pPr marL="342900" indent="-342900">
              <a:spcBef>
                <a:spcPts val="400"/>
              </a:spcBef>
              <a:buSzPct val="100000"/>
              <a:buFont typeface="Arial"/>
              <a:buChar char="•"/>
              <a:defRPr sz="2000">
                <a:latin typeface="Arial"/>
                <a:ea typeface="Arial"/>
                <a:cs typeface="Arial"/>
                <a:sym typeface="Arial"/>
              </a:defRPr>
            </a:pPr>
            <a:r>
              <a:rPr dirty="0" err="1"/>
              <a:t>Verdieping</a:t>
            </a:r>
            <a:r>
              <a:rPr dirty="0"/>
              <a:t> </a:t>
            </a:r>
            <a:r>
              <a:rPr dirty="0" err="1"/>
              <a:t>onderwijstijd</a:t>
            </a:r>
            <a:endParaRPr sz="3200" dirty="0"/>
          </a:p>
          <a:p>
            <a:pPr marL="342900" indent="-342900">
              <a:spcBef>
                <a:spcPts val="400"/>
              </a:spcBef>
              <a:buSzPct val="100000"/>
              <a:buFont typeface="Arial"/>
              <a:buChar char="•"/>
              <a:defRPr sz="2000">
                <a:latin typeface="Arial"/>
                <a:ea typeface="Arial"/>
                <a:cs typeface="Arial"/>
                <a:sym typeface="Arial"/>
              </a:defRPr>
            </a:pPr>
            <a:r>
              <a:rPr dirty="0" err="1"/>
              <a:t>Aan</a:t>
            </a:r>
            <a:r>
              <a:rPr dirty="0"/>
              <a:t> de slag</a:t>
            </a:r>
            <a:endParaRPr sz="3200" dirty="0"/>
          </a:p>
          <a:p>
            <a:pPr marL="342900" indent="-342900">
              <a:spcBef>
                <a:spcPts val="400"/>
              </a:spcBef>
              <a:buSzPct val="100000"/>
              <a:buFont typeface="Arial"/>
              <a:buChar char="•"/>
              <a:defRPr sz="2000">
                <a:latin typeface="Arial"/>
                <a:ea typeface="Arial"/>
                <a:cs typeface="Arial"/>
                <a:sym typeface="Arial"/>
              </a:defRPr>
            </a:pPr>
            <a:r>
              <a:rPr dirty="0" err="1"/>
              <a:t>Plenaire</a:t>
            </a:r>
            <a:r>
              <a:rPr dirty="0"/>
              <a:t> </a:t>
            </a:r>
            <a:r>
              <a:rPr dirty="0" err="1"/>
              <a:t>terugkoppeling</a:t>
            </a:r>
            <a:endParaRPr sz="3200" dirty="0"/>
          </a:p>
          <a:p>
            <a:pPr marL="342900" indent="-342900">
              <a:spcBef>
                <a:spcPts val="700"/>
              </a:spcBef>
              <a:buSzPct val="100000"/>
              <a:buFont typeface="Arial"/>
              <a:buChar char="•"/>
              <a:defRPr sz="2000">
                <a:latin typeface="Arial"/>
                <a:ea typeface="Arial"/>
                <a:cs typeface="Arial"/>
                <a:sym typeface="Arial"/>
              </a:defRPr>
            </a:pPr>
            <a:endParaRPr sz="3200" dirty="0"/>
          </a:p>
          <a:p>
            <a:pPr>
              <a:spcBef>
                <a:spcPts val="400"/>
              </a:spcBef>
              <a:defRPr sz="2000" b="1">
                <a:latin typeface="Arial"/>
                <a:ea typeface="Arial"/>
                <a:cs typeface="Arial"/>
                <a:sym typeface="Arial"/>
              </a:defRPr>
            </a:pPr>
            <a:r>
              <a:rPr dirty="0" err="1"/>
              <a:t>Afsluiting</a:t>
            </a:r>
            <a:endParaRPr sz="3200" dirty="0"/>
          </a:p>
          <a:p>
            <a:pPr marL="342900" indent="-342900">
              <a:spcBef>
                <a:spcPts val="700"/>
              </a:spcBef>
              <a:buSzPct val="100000"/>
              <a:buFont typeface="Arial"/>
              <a:buChar char="•"/>
              <a:defRPr sz="3200">
                <a:latin typeface="Arial"/>
                <a:ea typeface="Arial"/>
                <a:cs typeface="Arial"/>
                <a:sym typeface="Arial"/>
              </a:defRPr>
            </a:pPr>
            <a:endParaRPr sz="3200" dirty="0"/>
          </a:p>
          <a:p>
            <a:pPr marL="342900" indent="-342900">
              <a:spcBef>
                <a:spcPts val="700"/>
              </a:spcBef>
              <a:buSzPct val="100000"/>
              <a:buFont typeface="Arial"/>
              <a:buChar char="•"/>
              <a:defRPr sz="3200">
                <a:latin typeface="Arial"/>
                <a:ea typeface="Arial"/>
                <a:cs typeface="Arial"/>
                <a:sym typeface="Arial"/>
              </a:defRPr>
            </a:pPr>
            <a:endParaRPr sz="3200" dirty="0"/>
          </a:p>
        </p:txBody>
      </p:sp>
      <p:pic>
        <p:nvPicPr>
          <p:cNvPr id="55" name="0IVdEChfWZHFmpc7qVrgb8Y8o2YsXTmnT3oXIQy6XaIDUUbWR9r9aeXLqRIoQKCEqXt_8fiAYLp3DZ9rUb8WHk9_5h_a50YCN8NWZHuxymionOex4_BIUhG0l3WT2PSVmFU06XhiI4uIU3pkg9ZaoyxYntkla3veQJuJ2Vvfg2AjXdIqZsGI_9tsncskgA.png" descr="0IVdEChfWZHFmpc7qVrgb8Y8o2YsXTmnT3oXIQy6XaIDUUbWR9r9aeXLqRIoQKCEqXt_8fiAYLp3DZ9rUb8WHk9_5h_a50YCN8NWZHuxymionOex4_BIUhG0l3WT2PSVmFU06XhiI4uIU3pkg9ZaoyxYntkla3veQJuJ2Vvfg2AjXdIqZsGI_9tsncskgA.png"/>
          <p:cNvPicPr>
            <a:picLocks noChangeAspect="1"/>
          </p:cNvPicPr>
          <p:nvPr/>
        </p:nvPicPr>
        <p:blipFill>
          <a:blip r:embed="rId2"/>
          <a:stretch>
            <a:fillRect/>
          </a:stretch>
        </p:blipFill>
        <p:spPr>
          <a:xfrm>
            <a:off x="5457521" y="4066178"/>
            <a:ext cx="3287132" cy="242143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el 1"/>
          <p:cNvSpPr txBox="1">
            <a:spLocks noGrp="1"/>
          </p:cNvSpPr>
          <p:nvPr>
            <p:ph type="title"/>
          </p:nvPr>
        </p:nvSpPr>
        <p:spPr>
          <a:xfrm>
            <a:off x="539750" y="1052512"/>
            <a:ext cx="7129463" cy="1008063"/>
          </a:xfrm>
          <a:prstGeom prst="rect">
            <a:avLst/>
          </a:prstGeom>
        </p:spPr>
        <p:txBody>
          <a:bodyPr/>
          <a:lstStyle/>
          <a:p>
            <a:r>
              <a:t>Laten we kennismaken!</a:t>
            </a:r>
          </a:p>
        </p:txBody>
      </p:sp>
      <p:pic>
        <p:nvPicPr>
          <p:cNvPr id="58" name="Google Shape;138;p26" descr="Google Shape;138;p26"/>
          <p:cNvPicPr>
            <a:picLocks noChangeAspect="1"/>
          </p:cNvPicPr>
          <p:nvPr/>
        </p:nvPicPr>
        <p:blipFill>
          <a:blip r:embed="rId2"/>
          <a:srcRect t="7249" b="7249"/>
          <a:stretch>
            <a:fillRect/>
          </a:stretch>
        </p:blipFill>
        <p:spPr>
          <a:xfrm>
            <a:off x="2900363" y="2636838"/>
            <a:ext cx="3343276" cy="2508251"/>
          </a:xfrm>
          <a:prstGeom prst="rect">
            <a:avLst/>
          </a:prstGeom>
          <a:ln w="12700">
            <a:miter lim="400000"/>
          </a:ln>
        </p:spPr>
      </p:pic>
      <p:pic>
        <p:nvPicPr>
          <p:cNvPr id="59" name="Afbeelding" descr="Afbeelding"/>
          <p:cNvPicPr>
            <a:picLocks noChangeAspect="1"/>
          </p:cNvPicPr>
          <p:nvPr/>
        </p:nvPicPr>
        <p:blipFill>
          <a:blip r:embed="rId3"/>
          <a:stretch>
            <a:fillRect/>
          </a:stretch>
        </p:blipFill>
        <p:spPr>
          <a:xfrm>
            <a:off x="6845211" y="5106829"/>
            <a:ext cx="728414" cy="72841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el 1"/>
          <p:cNvSpPr txBox="1">
            <a:spLocks noGrp="1"/>
          </p:cNvSpPr>
          <p:nvPr>
            <p:ph type="title"/>
          </p:nvPr>
        </p:nvSpPr>
        <p:spPr>
          <a:xfrm>
            <a:off x="539750" y="1052512"/>
            <a:ext cx="7129463" cy="1008063"/>
          </a:xfrm>
          <a:prstGeom prst="rect">
            <a:avLst/>
          </a:prstGeom>
        </p:spPr>
        <p:txBody>
          <a:bodyPr/>
          <a:lstStyle/>
          <a:p>
            <a:r>
              <a:t>Onderwijstijd in Nederland</a:t>
            </a:r>
          </a:p>
        </p:txBody>
      </p:sp>
      <p:pic>
        <p:nvPicPr>
          <p:cNvPr id="62" name="Google Shape;130;p25" descr="Google Shape;130;p25">
            <a:hlinkClick r:id="rId3"/>
          </p:cNvPr>
          <p:cNvPicPr>
            <a:picLocks noChangeAspect="1"/>
          </p:cNvPicPr>
          <p:nvPr/>
        </p:nvPicPr>
        <p:blipFill>
          <a:blip r:embed="rId4"/>
          <a:srcRect l="1162" r="1157"/>
          <a:stretch>
            <a:fillRect/>
          </a:stretch>
        </p:blipFill>
        <p:spPr>
          <a:xfrm>
            <a:off x="523460" y="2300506"/>
            <a:ext cx="3238501" cy="318371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12700">
            <a:miter lim="400000"/>
          </a:ln>
        </p:spPr>
      </p:pic>
      <p:grpSp>
        <p:nvGrpSpPr>
          <p:cNvPr id="65" name="Afbeeldingengalerij"/>
          <p:cNvGrpSpPr/>
          <p:nvPr/>
        </p:nvGrpSpPr>
        <p:grpSpPr>
          <a:xfrm>
            <a:off x="4310249" y="1623720"/>
            <a:ext cx="4555615" cy="5007551"/>
            <a:chOff x="0" y="0"/>
            <a:chExt cx="4555613" cy="5007550"/>
          </a:xfrm>
        </p:grpSpPr>
        <p:pic>
          <p:nvPicPr>
            <p:cNvPr id="63" name="image0 (2).png" descr="image0 (2).png"/>
            <p:cNvPicPr>
              <a:picLocks noChangeAspect="1"/>
            </p:cNvPicPr>
            <p:nvPr/>
          </p:nvPicPr>
          <p:blipFill>
            <a:blip r:embed="rId5"/>
            <a:srcRect l="8549" r="16148"/>
            <a:stretch>
              <a:fillRect/>
            </a:stretch>
          </p:blipFill>
          <p:spPr>
            <a:xfrm>
              <a:off x="0" y="0"/>
              <a:ext cx="4555614" cy="4537303"/>
            </a:xfrm>
            <a:prstGeom prst="rect">
              <a:avLst/>
            </a:prstGeom>
            <a:ln w="12700" cap="flat">
              <a:noFill/>
              <a:miter lim="400000"/>
            </a:ln>
            <a:effectLst/>
          </p:spPr>
        </p:pic>
        <p:sp>
          <p:nvSpPr>
            <p:cNvPr id="64" name="Bijschrift"/>
            <p:cNvSpPr/>
            <p:nvPr/>
          </p:nvSpPr>
          <p:spPr>
            <a:xfrm>
              <a:off x="0" y="4613502"/>
              <a:ext cx="4555614" cy="3940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p>
              <a:endParaRPr dirty="0"/>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Afbeelding 1" descr="Afbeelding 1"/>
          <p:cNvPicPr>
            <a:picLocks noChangeAspect="1"/>
          </p:cNvPicPr>
          <p:nvPr/>
        </p:nvPicPr>
        <p:blipFill>
          <a:blip r:embed="rId3"/>
          <a:stretch>
            <a:fillRect/>
          </a:stretch>
        </p:blipFill>
        <p:spPr>
          <a:xfrm>
            <a:off x="5436096" y="1946241"/>
            <a:ext cx="3318322" cy="2965519"/>
          </a:xfrm>
          <a:prstGeom prst="rect">
            <a:avLst/>
          </a:prstGeom>
          <a:ln w="12700">
            <a:miter lim="400000"/>
          </a:ln>
        </p:spPr>
      </p:pic>
      <p:sp>
        <p:nvSpPr>
          <p:cNvPr id="70" name="Titel 1"/>
          <p:cNvSpPr txBox="1">
            <a:spLocks noGrp="1"/>
          </p:cNvSpPr>
          <p:nvPr>
            <p:ph type="title"/>
          </p:nvPr>
        </p:nvSpPr>
        <p:spPr>
          <a:xfrm>
            <a:off x="539750" y="1052512"/>
            <a:ext cx="7129463" cy="1008063"/>
          </a:xfrm>
          <a:prstGeom prst="rect">
            <a:avLst/>
          </a:prstGeom>
        </p:spPr>
        <p:txBody>
          <a:bodyPr/>
          <a:lstStyle/>
          <a:p>
            <a:r>
              <a:t>Onderwijstijd in het buitenland</a:t>
            </a:r>
          </a:p>
        </p:txBody>
      </p:sp>
      <p:sp>
        <p:nvSpPr>
          <p:cNvPr id="71" name="Tijdelijke aanduiding voor inhoud 2"/>
          <p:cNvSpPr txBox="1">
            <a:spLocks noGrp="1"/>
          </p:cNvSpPr>
          <p:nvPr>
            <p:ph type="body" idx="1"/>
          </p:nvPr>
        </p:nvSpPr>
        <p:spPr>
          <a:xfrm>
            <a:off x="539750" y="2060575"/>
            <a:ext cx="7200900" cy="4608785"/>
          </a:xfrm>
          <a:prstGeom prst="rect">
            <a:avLst/>
          </a:prstGeom>
        </p:spPr>
        <p:txBody>
          <a:bodyPr lIns="45719" tIns="45719" rIns="45719" bIns="45719"/>
          <a:lstStyle/>
          <a:p>
            <a:pPr marL="0" indent="0">
              <a:lnSpc>
                <a:spcPct val="100000"/>
              </a:lnSpc>
              <a:spcBef>
                <a:spcPts val="400"/>
              </a:spcBef>
              <a:defRPr sz="2000" b="1">
                <a:solidFill>
                  <a:srgbClr val="000000"/>
                </a:solidFill>
              </a:defRPr>
            </a:pPr>
            <a:r>
              <a:rPr dirty="0" err="1"/>
              <a:t>Scandinavië</a:t>
            </a:r>
            <a:endParaRPr sz="3200" dirty="0">
              <a:latin typeface="+mn-lt"/>
              <a:ea typeface="+mn-ea"/>
              <a:cs typeface="+mn-cs"/>
              <a:sym typeface="Calibri"/>
            </a:endParaRPr>
          </a:p>
          <a:p>
            <a:pPr>
              <a:lnSpc>
                <a:spcPct val="100000"/>
              </a:lnSpc>
              <a:spcBef>
                <a:spcPts val="400"/>
              </a:spcBef>
              <a:buSzPct val="100000"/>
              <a:buFont typeface="Arial"/>
              <a:buChar char="•"/>
              <a:defRPr sz="1800">
                <a:solidFill>
                  <a:srgbClr val="000000"/>
                </a:solidFill>
              </a:defRPr>
            </a:pPr>
            <a:r>
              <a:rPr dirty="0"/>
              <a:t>Minder lessen</a:t>
            </a:r>
            <a:endParaRPr sz="3200" dirty="0">
              <a:latin typeface="+mn-lt"/>
              <a:ea typeface="+mn-ea"/>
              <a:cs typeface="+mn-cs"/>
              <a:sym typeface="Calibri"/>
            </a:endParaRPr>
          </a:p>
          <a:p>
            <a:pPr>
              <a:lnSpc>
                <a:spcPct val="100000"/>
              </a:lnSpc>
              <a:spcBef>
                <a:spcPts val="400"/>
              </a:spcBef>
              <a:buSzPct val="100000"/>
              <a:buFont typeface="Arial"/>
              <a:buChar char="•"/>
              <a:defRPr sz="1800">
                <a:solidFill>
                  <a:srgbClr val="000000"/>
                </a:solidFill>
              </a:defRPr>
            </a:pPr>
            <a:r>
              <a:rPr dirty="0" err="1"/>
              <a:t>Gepersonaliseerd</a:t>
            </a:r>
            <a:r>
              <a:rPr dirty="0"/>
              <a:t> </a:t>
            </a:r>
            <a:r>
              <a:rPr dirty="0" err="1"/>
              <a:t>leren</a:t>
            </a:r>
            <a:endParaRPr sz="3200" dirty="0">
              <a:latin typeface="+mn-lt"/>
              <a:ea typeface="+mn-ea"/>
              <a:cs typeface="+mn-cs"/>
              <a:sym typeface="Calibri"/>
            </a:endParaRPr>
          </a:p>
          <a:p>
            <a:pPr>
              <a:lnSpc>
                <a:spcPct val="100000"/>
              </a:lnSpc>
              <a:spcBef>
                <a:spcPts val="400"/>
              </a:spcBef>
              <a:buSzPct val="100000"/>
              <a:buFont typeface="Arial"/>
              <a:buChar char="•"/>
              <a:defRPr sz="1800">
                <a:solidFill>
                  <a:srgbClr val="000000"/>
                </a:solidFill>
              </a:defRPr>
            </a:pPr>
            <a:r>
              <a:rPr dirty="0" err="1"/>
              <a:t>Leerling</a:t>
            </a:r>
            <a:r>
              <a:rPr dirty="0"/>
              <a:t> </a:t>
            </a:r>
            <a:r>
              <a:rPr dirty="0" err="1"/>
              <a:t>verantwoordelijk</a:t>
            </a:r>
            <a:r>
              <a:rPr dirty="0"/>
              <a:t> voor </a:t>
            </a:r>
            <a:r>
              <a:rPr dirty="0" err="1"/>
              <a:t>leerproces</a:t>
            </a:r>
            <a:endParaRPr sz="3200" dirty="0">
              <a:latin typeface="+mn-lt"/>
              <a:ea typeface="+mn-ea"/>
              <a:cs typeface="+mn-cs"/>
              <a:sym typeface="Calibri"/>
            </a:endParaRPr>
          </a:p>
          <a:p>
            <a:pPr>
              <a:lnSpc>
                <a:spcPct val="100000"/>
              </a:lnSpc>
              <a:spcBef>
                <a:spcPts val="400"/>
              </a:spcBef>
              <a:buSzPct val="100000"/>
              <a:buFont typeface="Arial"/>
              <a:buChar char="•"/>
              <a:defRPr sz="1800">
                <a:solidFill>
                  <a:srgbClr val="000000"/>
                </a:solidFill>
              </a:defRPr>
            </a:pPr>
            <a:r>
              <a:rPr dirty="0" err="1"/>
              <a:t>Veel</a:t>
            </a:r>
            <a:r>
              <a:rPr dirty="0"/>
              <a:t> </a:t>
            </a:r>
            <a:r>
              <a:rPr dirty="0" err="1"/>
              <a:t>persoonlijk</a:t>
            </a:r>
            <a:r>
              <a:rPr dirty="0"/>
              <a:t> contact docent - </a:t>
            </a:r>
            <a:r>
              <a:rPr dirty="0" err="1"/>
              <a:t>leerling</a:t>
            </a:r>
            <a:endParaRPr sz="3200" dirty="0">
              <a:latin typeface="+mn-lt"/>
              <a:ea typeface="+mn-ea"/>
              <a:cs typeface="+mn-cs"/>
              <a:sym typeface="Calibri"/>
            </a:endParaRPr>
          </a:p>
          <a:p>
            <a:pPr>
              <a:lnSpc>
                <a:spcPct val="100000"/>
              </a:lnSpc>
              <a:spcBef>
                <a:spcPts val="400"/>
              </a:spcBef>
              <a:buSzPct val="100000"/>
              <a:buFont typeface="Arial"/>
              <a:buChar char="•"/>
              <a:defRPr sz="1800">
                <a:solidFill>
                  <a:srgbClr val="000000"/>
                </a:solidFill>
              </a:defRPr>
            </a:pPr>
            <a:r>
              <a:rPr dirty="0" err="1"/>
              <a:t>Leunen</a:t>
            </a:r>
            <a:r>
              <a:rPr dirty="0"/>
              <a:t> op </a:t>
            </a:r>
            <a:r>
              <a:rPr dirty="0" err="1"/>
              <a:t>ouderejaars</a:t>
            </a:r>
            <a:r>
              <a:rPr dirty="0"/>
              <a:t> </a:t>
            </a:r>
            <a:r>
              <a:rPr dirty="0" err="1"/>
              <a:t>leerlingen</a:t>
            </a:r>
            <a:endParaRPr sz="3200" dirty="0">
              <a:latin typeface="+mn-lt"/>
              <a:ea typeface="+mn-ea"/>
              <a:cs typeface="+mn-cs"/>
              <a:sym typeface="Calibri"/>
            </a:endParaRPr>
          </a:p>
          <a:p>
            <a:pPr>
              <a:lnSpc>
                <a:spcPct val="100000"/>
              </a:lnSpc>
              <a:spcBef>
                <a:spcPts val="400"/>
              </a:spcBef>
              <a:buSzPct val="100000"/>
              <a:buFont typeface="Arial"/>
              <a:buChar char="•"/>
              <a:defRPr sz="1800">
                <a:solidFill>
                  <a:srgbClr val="000000"/>
                </a:solidFill>
              </a:defRPr>
            </a:pPr>
            <a:r>
              <a:rPr dirty="0"/>
              <a:t>Meer </a:t>
            </a:r>
            <a:r>
              <a:rPr dirty="0" err="1"/>
              <a:t>resultaten</a:t>
            </a:r>
            <a:endParaRPr sz="3200" dirty="0">
              <a:latin typeface="+mn-lt"/>
              <a:ea typeface="+mn-ea"/>
              <a:cs typeface="+mn-cs"/>
              <a:sym typeface="Calibri"/>
            </a:endParaRPr>
          </a:p>
          <a:p>
            <a:pPr marL="0" indent="0">
              <a:lnSpc>
                <a:spcPct val="100000"/>
              </a:lnSpc>
              <a:spcBef>
                <a:spcPts val="700"/>
              </a:spcBef>
              <a:defRPr sz="2000">
                <a:solidFill>
                  <a:srgbClr val="000000"/>
                </a:solidFill>
              </a:defRPr>
            </a:pPr>
            <a:endParaRPr sz="3200" dirty="0">
              <a:latin typeface="+mn-lt"/>
              <a:ea typeface="+mn-ea"/>
              <a:cs typeface="+mn-cs"/>
              <a:sym typeface="Calibri"/>
            </a:endParaRPr>
          </a:p>
          <a:p>
            <a:pPr marL="0" indent="0">
              <a:lnSpc>
                <a:spcPct val="100000"/>
              </a:lnSpc>
              <a:spcBef>
                <a:spcPts val="400"/>
              </a:spcBef>
              <a:defRPr sz="2000" b="1">
                <a:solidFill>
                  <a:srgbClr val="000000"/>
                </a:solidFill>
              </a:defRPr>
            </a:pPr>
            <a:r>
              <a:rPr dirty="0" err="1"/>
              <a:t>Voorbeeld</a:t>
            </a:r>
            <a:r>
              <a:rPr dirty="0"/>
              <a:t> </a:t>
            </a:r>
            <a:r>
              <a:rPr dirty="0" err="1"/>
              <a:t>andere</a:t>
            </a:r>
            <a:r>
              <a:rPr dirty="0"/>
              <a:t> </a:t>
            </a:r>
            <a:r>
              <a:rPr dirty="0" err="1"/>
              <a:t>landen</a:t>
            </a:r>
            <a:endParaRPr sz="3200" dirty="0">
              <a:latin typeface="+mn-lt"/>
              <a:ea typeface="+mn-ea"/>
              <a:cs typeface="+mn-cs"/>
              <a:sym typeface="Calibri"/>
            </a:endParaRPr>
          </a:p>
          <a:p>
            <a:pPr>
              <a:lnSpc>
                <a:spcPct val="100000"/>
              </a:lnSpc>
              <a:spcBef>
                <a:spcPts val="400"/>
              </a:spcBef>
              <a:buSzPct val="100000"/>
              <a:buFont typeface="Arial"/>
              <a:buChar char="•"/>
              <a:defRPr sz="1800">
                <a:solidFill>
                  <a:srgbClr val="000000"/>
                </a:solidFill>
              </a:defRPr>
            </a:pPr>
            <a:r>
              <a:rPr dirty="0"/>
              <a:t>Atlanta/Kentucky (VS): </a:t>
            </a:r>
            <a:r>
              <a:rPr dirty="0" err="1"/>
              <a:t>Flexibele</a:t>
            </a:r>
            <a:r>
              <a:rPr dirty="0"/>
              <a:t> </a:t>
            </a:r>
            <a:r>
              <a:rPr dirty="0" err="1"/>
              <a:t>leertijd</a:t>
            </a:r>
            <a:r>
              <a:rPr dirty="0"/>
              <a:t> </a:t>
            </a:r>
            <a:r>
              <a:rPr dirty="0" err="1"/>
              <a:t>afgestemd</a:t>
            </a:r>
            <a:r>
              <a:rPr dirty="0"/>
              <a:t> op </a:t>
            </a:r>
            <a:r>
              <a:rPr dirty="0" err="1"/>
              <a:t>persoonlijke</a:t>
            </a:r>
            <a:r>
              <a:rPr dirty="0"/>
              <a:t> </a:t>
            </a:r>
            <a:r>
              <a:rPr dirty="0" err="1"/>
              <a:t>behoeftes</a:t>
            </a:r>
            <a:r>
              <a:rPr dirty="0"/>
              <a:t> </a:t>
            </a:r>
          </a:p>
          <a:p>
            <a:pPr>
              <a:lnSpc>
                <a:spcPct val="100000"/>
              </a:lnSpc>
              <a:spcBef>
                <a:spcPts val="400"/>
              </a:spcBef>
              <a:buSzPct val="100000"/>
              <a:buFont typeface="Arial"/>
              <a:buChar char="•"/>
              <a:defRPr sz="1800">
                <a:solidFill>
                  <a:srgbClr val="000000"/>
                </a:solidFill>
              </a:defRPr>
            </a:pPr>
            <a:r>
              <a:rPr dirty="0" err="1"/>
              <a:t>Australië</a:t>
            </a:r>
            <a:r>
              <a:rPr dirty="0"/>
              <a:t>: Meer </a:t>
            </a:r>
            <a:r>
              <a:rPr dirty="0" err="1"/>
              <a:t>gebruik</a:t>
            </a:r>
            <a:r>
              <a:rPr dirty="0"/>
              <a:t> van online tools </a:t>
            </a:r>
            <a:endParaRPr sz="2000" dirty="0"/>
          </a:p>
          <a:p>
            <a:pPr>
              <a:lnSpc>
                <a:spcPct val="100000"/>
              </a:lnSpc>
              <a:spcBef>
                <a:spcPts val="400"/>
              </a:spcBef>
              <a:buSzPct val="100000"/>
              <a:buFont typeface="Arial"/>
              <a:buChar char="•"/>
              <a:defRPr sz="1800">
                <a:solidFill>
                  <a:srgbClr val="000000"/>
                </a:solidFill>
              </a:defRPr>
            </a:pPr>
            <a:r>
              <a:rPr dirty="0"/>
              <a:t>Iran: </a:t>
            </a:r>
            <a:r>
              <a:rPr dirty="0" err="1"/>
              <a:t>Bioritme</a:t>
            </a:r>
            <a:r>
              <a:rPr dirty="0"/>
              <a:t>-model</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itel 1"/>
          <p:cNvSpPr txBox="1">
            <a:spLocks noGrp="1"/>
          </p:cNvSpPr>
          <p:nvPr>
            <p:ph type="title"/>
          </p:nvPr>
        </p:nvSpPr>
        <p:spPr>
          <a:xfrm>
            <a:off x="539750" y="1052512"/>
            <a:ext cx="7129463" cy="1008063"/>
          </a:xfrm>
          <a:prstGeom prst="rect">
            <a:avLst/>
          </a:prstGeom>
        </p:spPr>
        <p:txBody>
          <a:bodyPr/>
          <a:lstStyle/>
          <a:p>
            <a:pPr defTabSz="896111">
              <a:lnSpc>
                <a:spcPts val="3900"/>
              </a:lnSpc>
              <a:defRPr sz="3332"/>
            </a:pPr>
            <a:r>
              <a:t>Disney-strategie </a:t>
            </a:r>
            <a:br/>
            <a:endParaRPr/>
          </a:p>
        </p:txBody>
      </p:sp>
      <p:pic>
        <p:nvPicPr>
          <p:cNvPr id="76" name="Google Shape;165;p29" descr="Google Shape;165;p29"/>
          <p:cNvPicPr>
            <a:picLocks noChangeAspect="1"/>
          </p:cNvPicPr>
          <p:nvPr/>
        </p:nvPicPr>
        <p:blipFill>
          <a:blip r:embed="rId3"/>
          <a:stretch>
            <a:fillRect/>
          </a:stretch>
        </p:blipFill>
        <p:spPr>
          <a:xfrm>
            <a:off x="1196975" y="2270125"/>
            <a:ext cx="6750050" cy="3516313"/>
          </a:xfrm>
          <a:prstGeom prst="rect">
            <a:avLst/>
          </a:prstGeom>
          <a:ln w="12700">
            <a:miter lim="400000"/>
          </a:ln>
        </p:spPr>
      </p:pic>
      <p:pic>
        <p:nvPicPr>
          <p:cNvPr id="77" name="Afbeelding" descr="Afbeelding"/>
          <p:cNvPicPr>
            <a:picLocks noChangeAspect="1"/>
          </p:cNvPicPr>
          <p:nvPr/>
        </p:nvPicPr>
        <p:blipFill>
          <a:blip r:embed="rId4"/>
          <a:stretch>
            <a:fillRect/>
          </a:stretch>
        </p:blipFill>
        <p:spPr>
          <a:xfrm>
            <a:off x="0" y="1700259"/>
            <a:ext cx="9144001" cy="51435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el 1"/>
          <p:cNvSpPr txBox="1">
            <a:spLocks noGrp="1"/>
          </p:cNvSpPr>
          <p:nvPr>
            <p:ph type="title"/>
          </p:nvPr>
        </p:nvSpPr>
        <p:spPr>
          <a:xfrm>
            <a:off x="539750" y="1052512"/>
            <a:ext cx="7129463" cy="1008063"/>
          </a:xfrm>
          <a:prstGeom prst="rect">
            <a:avLst/>
          </a:prstGeom>
        </p:spPr>
        <p:txBody>
          <a:bodyPr/>
          <a:lstStyle/>
          <a:p>
            <a:pPr defTabSz="896111">
              <a:lnSpc>
                <a:spcPts val="3900"/>
              </a:lnSpc>
              <a:defRPr sz="3332"/>
            </a:pPr>
            <a:r>
              <a:t>Disney-strategie </a:t>
            </a:r>
            <a:br/>
            <a:endParaRPr/>
          </a:p>
        </p:txBody>
      </p:sp>
      <p:pic>
        <p:nvPicPr>
          <p:cNvPr id="82" name="Google Shape;165;p29" descr="Google Shape;165;p29"/>
          <p:cNvPicPr>
            <a:picLocks noChangeAspect="1"/>
          </p:cNvPicPr>
          <p:nvPr/>
        </p:nvPicPr>
        <p:blipFill>
          <a:blip r:embed="rId3"/>
          <a:stretch>
            <a:fillRect/>
          </a:stretch>
        </p:blipFill>
        <p:spPr>
          <a:xfrm>
            <a:off x="1196975" y="2270125"/>
            <a:ext cx="6750050" cy="351631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el 1"/>
          <p:cNvSpPr txBox="1">
            <a:spLocks noGrp="1"/>
          </p:cNvSpPr>
          <p:nvPr>
            <p:ph type="title"/>
          </p:nvPr>
        </p:nvSpPr>
        <p:spPr>
          <a:xfrm>
            <a:off x="539750" y="1052512"/>
            <a:ext cx="7129463" cy="1008063"/>
          </a:xfrm>
          <a:prstGeom prst="rect">
            <a:avLst/>
          </a:prstGeom>
        </p:spPr>
        <p:txBody>
          <a:bodyPr/>
          <a:lstStyle/>
          <a:p>
            <a:r>
              <a:t>Aan de slag - Dromer</a:t>
            </a:r>
          </a:p>
        </p:txBody>
      </p:sp>
      <p:sp>
        <p:nvSpPr>
          <p:cNvPr id="87" name="Tijdelijke aanduiding voor inhoud 2"/>
          <p:cNvSpPr txBox="1">
            <a:spLocks noGrp="1"/>
          </p:cNvSpPr>
          <p:nvPr>
            <p:ph type="body" idx="1"/>
          </p:nvPr>
        </p:nvSpPr>
        <p:spPr>
          <a:xfrm>
            <a:off x="468313" y="1700213"/>
            <a:ext cx="7056436" cy="5041901"/>
          </a:xfrm>
          <a:prstGeom prst="rect">
            <a:avLst/>
          </a:prstGeom>
        </p:spPr>
        <p:txBody>
          <a:bodyPr lIns="45719" tIns="45719" rIns="45719" bIns="45719">
            <a:normAutofit/>
          </a:bodyPr>
          <a:lstStyle/>
          <a:p>
            <a:pPr marL="457200" indent="-457200">
              <a:lnSpc>
                <a:spcPct val="100000"/>
              </a:lnSpc>
              <a:spcBef>
                <a:spcPts val="400"/>
              </a:spcBef>
              <a:buSzPct val="100000"/>
              <a:buAutoNum type="arabicPeriod"/>
              <a:defRPr sz="1900">
                <a:solidFill>
                  <a:srgbClr val="000000"/>
                </a:solidFill>
              </a:defRPr>
            </a:pPr>
            <a:r>
              <a:rPr sz="1800" dirty="0" err="1"/>
              <a:t>Individueel</a:t>
            </a:r>
            <a:r>
              <a:rPr sz="1800" dirty="0"/>
              <a:t>: </a:t>
            </a:r>
            <a:r>
              <a:rPr sz="1800" dirty="0" err="1"/>
              <a:t>Schrijf</a:t>
            </a:r>
            <a:r>
              <a:rPr sz="1800" dirty="0"/>
              <a:t> je eigen </a:t>
            </a:r>
            <a:r>
              <a:rPr sz="1800" dirty="0" err="1"/>
              <a:t>wensen</a:t>
            </a:r>
            <a:r>
              <a:rPr sz="1800" dirty="0"/>
              <a:t>, </a:t>
            </a:r>
            <a:r>
              <a:rPr sz="1800" dirty="0" err="1"/>
              <a:t>behoeften</a:t>
            </a:r>
            <a:r>
              <a:rPr sz="1800" dirty="0"/>
              <a:t> en </a:t>
            </a:r>
            <a:r>
              <a:rPr sz="1800" dirty="0" err="1"/>
              <a:t>ideale</a:t>
            </a:r>
            <a:r>
              <a:rPr sz="1800" dirty="0"/>
              <a:t> </a:t>
            </a:r>
            <a:r>
              <a:rPr sz="1800" dirty="0" err="1"/>
              <a:t>plaatje</a:t>
            </a:r>
            <a:r>
              <a:rPr sz="1800" dirty="0"/>
              <a:t> </a:t>
            </a:r>
            <a:r>
              <a:rPr sz="1800" dirty="0" err="1"/>
              <a:t>rondom</a:t>
            </a:r>
            <a:r>
              <a:rPr sz="1800" dirty="0"/>
              <a:t> </a:t>
            </a:r>
            <a:r>
              <a:rPr sz="1800" dirty="0" err="1"/>
              <a:t>onderwijstijd</a:t>
            </a:r>
            <a:r>
              <a:rPr sz="1800" dirty="0"/>
              <a:t> op het </a:t>
            </a:r>
            <a:r>
              <a:rPr sz="1800" dirty="0" err="1"/>
              <a:t>tafelkleed</a:t>
            </a:r>
            <a:r>
              <a:rPr sz="1800" dirty="0"/>
              <a:t>, </a:t>
            </a:r>
            <a:r>
              <a:rPr sz="1800" b="1" dirty="0" err="1"/>
              <a:t>buiten</a:t>
            </a:r>
            <a:r>
              <a:rPr sz="1800" dirty="0"/>
              <a:t> de </a:t>
            </a:r>
            <a:r>
              <a:rPr sz="1800" dirty="0" err="1"/>
              <a:t>gemarkeerde</a:t>
            </a:r>
            <a:r>
              <a:rPr sz="1800" dirty="0"/>
              <a:t> </a:t>
            </a:r>
            <a:r>
              <a:rPr sz="1800" dirty="0" err="1"/>
              <a:t>vierkanten</a:t>
            </a:r>
            <a:r>
              <a:rPr sz="1800" dirty="0"/>
              <a:t> en de </a:t>
            </a:r>
            <a:r>
              <a:rPr sz="1800" dirty="0" err="1"/>
              <a:t>droomwolk</a:t>
            </a:r>
            <a:r>
              <a:rPr sz="1800" dirty="0"/>
              <a:t>.   </a:t>
            </a:r>
          </a:p>
          <a:p>
            <a:pPr marL="457200" indent="-457200">
              <a:lnSpc>
                <a:spcPct val="100000"/>
              </a:lnSpc>
              <a:spcBef>
                <a:spcPts val="400"/>
              </a:spcBef>
              <a:buSzPct val="100000"/>
              <a:buAutoNum type="arabicPeriod"/>
              <a:defRPr sz="1900">
                <a:solidFill>
                  <a:srgbClr val="000000"/>
                </a:solidFill>
              </a:defRPr>
            </a:pPr>
            <a:endParaRPr sz="1800" dirty="0"/>
          </a:p>
          <a:p>
            <a:pPr marL="457200" indent="-457200">
              <a:lnSpc>
                <a:spcPct val="100000"/>
              </a:lnSpc>
              <a:spcBef>
                <a:spcPts val="400"/>
              </a:spcBef>
              <a:buSzPct val="100000"/>
              <a:buAutoNum type="arabicPeriod" startAt="2"/>
              <a:defRPr sz="1900">
                <a:solidFill>
                  <a:srgbClr val="000000"/>
                </a:solidFill>
              </a:defRPr>
            </a:pPr>
            <a:r>
              <a:rPr sz="1800" dirty="0"/>
              <a:t>In </a:t>
            </a:r>
            <a:r>
              <a:rPr sz="1800" dirty="0" err="1"/>
              <a:t>tweetallen</a:t>
            </a:r>
            <a:r>
              <a:rPr sz="1800" dirty="0"/>
              <a:t>: Ga met </a:t>
            </a:r>
            <a:r>
              <a:rPr sz="1800" dirty="0" err="1"/>
              <a:t>degene</a:t>
            </a:r>
            <a:r>
              <a:rPr sz="1800" dirty="0"/>
              <a:t> die </a:t>
            </a:r>
            <a:r>
              <a:rPr sz="1800" dirty="0" err="1"/>
              <a:t>naast</a:t>
            </a:r>
            <a:r>
              <a:rPr sz="1800" dirty="0"/>
              <a:t> je zit in </a:t>
            </a:r>
            <a:r>
              <a:rPr sz="1800" dirty="0" err="1"/>
              <a:t>gesprek</a:t>
            </a:r>
            <a:r>
              <a:rPr sz="1800" dirty="0"/>
              <a:t> over </a:t>
            </a:r>
            <a:r>
              <a:rPr sz="1800" dirty="0" err="1"/>
              <a:t>deze</a:t>
            </a:r>
            <a:r>
              <a:rPr sz="1800" dirty="0"/>
              <a:t> </a:t>
            </a:r>
            <a:r>
              <a:rPr sz="1800" dirty="0" err="1"/>
              <a:t>wensen</a:t>
            </a:r>
            <a:r>
              <a:rPr sz="1800" dirty="0"/>
              <a:t>. Wat </a:t>
            </a:r>
            <a:r>
              <a:rPr sz="1800" dirty="0" err="1"/>
              <a:t>spreekt</a:t>
            </a:r>
            <a:r>
              <a:rPr sz="1800" dirty="0"/>
              <a:t> je </a:t>
            </a:r>
            <a:r>
              <a:rPr sz="1800" dirty="0" err="1"/>
              <a:t>beiden</a:t>
            </a:r>
            <a:r>
              <a:rPr sz="1800" dirty="0"/>
              <a:t> </a:t>
            </a:r>
            <a:r>
              <a:rPr sz="1800" dirty="0" err="1"/>
              <a:t>aan</a:t>
            </a:r>
            <a:r>
              <a:rPr sz="1800" dirty="0"/>
              <a:t>? </a:t>
            </a:r>
            <a:r>
              <a:rPr sz="1800" u="sng" dirty="0" err="1"/>
              <a:t>Onderstreep</a:t>
            </a:r>
            <a:r>
              <a:rPr sz="1800" dirty="0"/>
              <a:t> de </a:t>
            </a:r>
            <a:r>
              <a:rPr sz="1800" dirty="0" err="1"/>
              <a:t>beste</a:t>
            </a:r>
            <a:r>
              <a:rPr sz="1800" dirty="0"/>
              <a:t> </a:t>
            </a:r>
            <a:r>
              <a:rPr sz="1800" dirty="0" err="1"/>
              <a:t>ideeën</a:t>
            </a:r>
            <a:r>
              <a:rPr sz="1800" dirty="0"/>
              <a:t>. </a:t>
            </a:r>
          </a:p>
          <a:p>
            <a:pPr marL="457200" indent="-457200">
              <a:lnSpc>
                <a:spcPct val="100000"/>
              </a:lnSpc>
              <a:spcBef>
                <a:spcPts val="400"/>
              </a:spcBef>
              <a:buSzPct val="100000"/>
              <a:buAutoNum type="arabicPeriod" startAt="2"/>
              <a:defRPr sz="1900">
                <a:solidFill>
                  <a:srgbClr val="000000"/>
                </a:solidFill>
              </a:defRPr>
            </a:pPr>
            <a:endParaRPr sz="1800" dirty="0"/>
          </a:p>
          <a:p>
            <a:pPr marL="457200" indent="-457200">
              <a:lnSpc>
                <a:spcPct val="100000"/>
              </a:lnSpc>
              <a:spcBef>
                <a:spcPts val="400"/>
              </a:spcBef>
              <a:buSzPct val="100000"/>
              <a:buAutoNum type="arabicPeriod" startAt="3"/>
              <a:defRPr sz="1900">
                <a:solidFill>
                  <a:srgbClr val="000000"/>
                </a:solidFill>
              </a:defRPr>
            </a:pPr>
            <a:r>
              <a:rPr sz="1800" dirty="0"/>
              <a:t>In </a:t>
            </a:r>
            <a:r>
              <a:rPr sz="1800" dirty="0" err="1"/>
              <a:t>viertallen</a:t>
            </a:r>
            <a:r>
              <a:rPr sz="1800" dirty="0"/>
              <a:t>: duo’s </a:t>
            </a:r>
            <a:r>
              <a:rPr sz="1800" dirty="0" err="1"/>
              <a:t>gaan</a:t>
            </a:r>
            <a:r>
              <a:rPr sz="1800" dirty="0"/>
              <a:t> in </a:t>
            </a:r>
            <a:r>
              <a:rPr sz="1800" dirty="0" err="1"/>
              <a:t>gesprek</a:t>
            </a:r>
            <a:r>
              <a:rPr sz="1800" dirty="0"/>
              <a:t> met duo’s. </a:t>
            </a:r>
            <a:r>
              <a:rPr sz="1800" dirty="0" err="1"/>
              <a:t>Deel</a:t>
            </a:r>
            <a:r>
              <a:rPr sz="1800" dirty="0"/>
              <a:t> de </a:t>
            </a:r>
            <a:r>
              <a:rPr sz="1800" dirty="0" err="1"/>
              <a:t>opgehaalde</a:t>
            </a:r>
            <a:r>
              <a:rPr sz="1800" dirty="0"/>
              <a:t> </a:t>
            </a:r>
            <a:r>
              <a:rPr sz="1800" dirty="0" err="1"/>
              <a:t>ideeën</a:t>
            </a:r>
            <a:r>
              <a:rPr sz="1800" dirty="0"/>
              <a:t>. </a:t>
            </a:r>
            <a:r>
              <a:rPr sz="1800" dirty="0" err="1"/>
              <a:t>Schrijf</a:t>
            </a:r>
            <a:r>
              <a:rPr sz="1800" dirty="0"/>
              <a:t> </a:t>
            </a:r>
            <a:r>
              <a:rPr sz="1800" dirty="0" err="1"/>
              <a:t>jullie</a:t>
            </a:r>
            <a:r>
              <a:rPr sz="1800" dirty="0"/>
              <a:t> </a:t>
            </a:r>
            <a:r>
              <a:rPr sz="1800" dirty="0" err="1"/>
              <a:t>beste</a:t>
            </a:r>
            <a:r>
              <a:rPr sz="1800" dirty="0"/>
              <a:t> </a:t>
            </a:r>
            <a:r>
              <a:rPr sz="1800" dirty="0" err="1"/>
              <a:t>ideeën</a:t>
            </a:r>
            <a:r>
              <a:rPr sz="1800" dirty="0"/>
              <a:t> in de </a:t>
            </a:r>
            <a:r>
              <a:rPr sz="1800" dirty="0" err="1"/>
              <a:t>droomwolk</a:t>
            </a:r>
            <a:r>
              <a:rPr sz="1800" dirty="0"/>
              <a:t>.</a:t>
            </a:r>
          </a:p>
        </p:txBody>
      </p:sp>
      <p:sp>
        <p:nvSpPr>
          <p:cNvPr id="88" name="Tekstvak 1"/>
          <p:cNvSpPr txBox="1"/>
          <p:nvPr/>
        </p:nvSpPr>
        <p:spPr>
          <a:xfrm rot="700422">
            <a:off x="6929091" y="5125122"/>
            <a:ext cx="1856424" cy="1561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latin typeface="Bradley Hand ITC"/>
                <a:ea typeface="Bradley Hand ITC"/>
                <a:cs typeface="Bradley Hand ITC"/>
                <a:sym typeface="Bradley Hand ITC"/>
              </a:defRPr>
            </a:lvl1pPr>
          </a:lstStyle>
          <a:p>
            <a:r>
              <a:rPr dirty="0" err="1"/>
              <a:t>Vraag</a:t>
            </a:r>
            <a:r>
              <a:rPr dirty="0"/>
              <a:t> </a:t>
            </a:r>
            <a:r>
              <a:rPr dirty="0" err="1"/>
              <a:t>elkaar</a:t>
            </a:r>
            <a:r>
              <a:rPr dirty="0"/>
              <a:t> naar </a:t>
            </a:r>
            <a:r>
              <a:rPr dirty="0" err="1"/>
              <a:t>constructieve</a:t>
            </a:r>
            <a:r>
              <a:rPr dirty="0"/>
              <a:t> </a:t>
            </a:r>
            <a:r>
              <a:rPr dirty="0" err="1"/>
              <a:t>verduidelijking</a:t>
            </a:r>
            <a:r>
              <a:rPr dirty="0"/>
              <a:t>. </a:t>
            </a:r>
            <a:r>
              <a:rPr dirty="0" err="1"/>
              <a:t>Keur</a:t>
            </a:r>
            <a:r>
              <a:rPr dirty="0"/>
              <a:t> of </a:t>
            </a:r>
            <a:r>
              <a:rPr dirty="0" err="1"/>
              <a:t>kraak</a:t>
            </a:r>
            <a:r>
              <a:rPr dirty="0"/>
              <a:t> </a:t>
            </a:r>
            <a:r>
              <a:rPr dirty="0" err="1"/>
              <a:t>niks</a:t>
            </a:r>
            <a:r>
              <a:rPr dirty="0"/>
              <a:t> </a:t>
            </a:r>
            <a:r>
              <a:rPr dirty="0" err="1"/>
              <a:t>af</a:t>
            </a:r>
            <a:r>
              <a:rPr dirty="0"/>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Google Shape;171;p30" descr="Google Shape;171;p30">
            <a:hlinkClick r:id="rId2"/>
          </p:cNvPr>
          <p:cNvPicPr>
            <a:picLocks noChangeAspect="1"/>
          </p:cNvPicPr>
          <p:nvPr/>
        </p:nvPicPr>
        <p:blipFill>
          <a:blip r:embed="rId3"/>
          <a:srcRect t="7831" b="7841"/>
          <a:stretch>
            <a:fillRect/>
          </a:stretch>
        </p:blipFill>
        <p:spPr>
          <a:xfrm>
            <a:off x="0" y="857249"/>
            <a:ext cx="9144000" cy="5143501"/>
          </a:xfrm>
          <a:prstGeom prst="rect">
            <a:avLst/>
          </a:prstGeom>
          <a:ln w="12700">
            <a:miter lim="400000"/>
          </a:ln>
        </p:spPr>
      </p:pic>
      <p:sp>
        <p:nvSpPr>
          <p:cNvPr id="93" name="Google Shape;172;p30"/>
          <p:cNvSpPr/>
          <p:nvPr/>
        </p:nvSpPr>
        <p:spPr>
          <a:xfrm>
            <a:off x="1381125" y="2495550"/>
            <a:ext cx="6381750" cy="1866900"/>
          </a:xfrm>
          <a:prstGeom prst="rect">
            <a:avLst/>
          </a:prstGeom>
          <a:ln w="19050">
            <a:solidFill>
              <a:srgbClr val="FFFFFF"/>
            </a:solidFill>
          </a:ln>
        </p:spPr>
        <p:txBody>
          <a:bodyPr lIns="45719" rIns="45719" anchor="ctr"/>
          <a:lstStyle/>
          <a:p>
            <a:pPr>
              <a:defRPr>
                <a:latin typeface="Arial"/>
                <a:ea typeface="Arial"/>
                <a:cs typeface="Arial"/>
                <a:sym typeface="Arial"/>
              </a:defRPr>
            </a:pPr>
            <a:endParaRPr/>
          </a:p>
        </p:txBody>
      </p:sp>
      <p:sp>
        <p:nvSpPr>
          <p:cNvPr id="94" name="Google Shape;173;p30"/>
          <p:cNvSpPr txBox="1">
            <a:spLocks noGrp="1"/>
          </p:cNvSpPr>
          <p:nvPr>
            <p:ph type="title"/>
          </p:nvPr>
        </p:nvSpPr>
        <p:spPr>
          <a:xfrm>
            <a:off x="1866900" y="2838450"/>
            <a:ext cx="5362575" cy="1181100"/>
          </a:xfrm>
          <a:prstGeom prst="rect">
            <a:avLst/>
          </a:prstGeom>
        </p:spPr>
        <p:txBody>
          <a:bodyPr/>
          <a:lstStyle>
            <a:lvl1pPr>
              <a:defRPr>
                <a:latin typeface="+mn-lt"/>
                <a:ea typeface="+mn-ea"/>
                <a:cs typeface="+mn-cs"/>
                <a:sym typeface="Calibri"/>
              </a:defRPr>
            </a:lvl1pPr>
          </a:lstStyle>
          <a:p>
            <a:r>
              <a:t>Pauze</a:t>
            </a:r>
          </a:p>
        </p:txBody>
      </p:sp>
      <p:pic>
        <p:nvPicPr>
          <p:cNvPr id="95" name="Afbeelding 2" descr="Afbeelding 2"/>
          <p:cNvPicPr>
            <a:picLocks noChangeAspect="1"/>
          </p:cNvPicPr>
          <p:nvPr/>
        </p:nvPicPr>
        <p:blipFill>
          <a:blip r:embed="rId4"/>
          <a:stretch>
            <a:fillRect/>
          </a:stretch>
        </p:blipFill>
        <p:spPr>
          <a:xfrm>
            <a:off x="0" y="0"/>
            <a:ext cx="9144000" cy="1023938"/>
          </a:xfrm>
          <a:prstGeom prst="rect">
            <a:avLst/>
          </a:prstGeom>
          <a:ln w="12700">
            <a:miter lim="400000"/>
          </a:ln>
        </p:spPr>
      </p:pic>
      <p:pic>
        <p:nvPicPr>
          <p:cNvPr id="96" name="Afbeelding 6" descr="Afbeelding 6"/>
          <p:cNvPicPr>
            <a:picLocks noChangeAspect="1"/>
          </p:cNvPicPr>
          <p:nvPr/>
        </p:nvPicPr>
        <p:blipFill>
          <a:blip r:embed="rId5"/>
          <a:stretch>
            <a:fillRect/>
          </a:stretch>
        </p:blipFill>
        <p:spPr>
          <a:xfrm>
            <a:off x="0" y="5614987"/>
            <a:ext cx="9144000" cy="1457326"/>
          </a:xfrm>
          <a:prstGeom prst="rect">
            <a:avLst/>
          </a:prstGeom>
          <a:ln w="12700">
            <a:miter lim="400000"/>
          </a:ln>
        </p:spPr>
      </p:pic>
      <p:sp>
        <p:nvSpPr>
          <p:cNvPr id="97" name="Pauze!…"/>
          <p:cNvSpPr txBox="1"/>
          <p:nvPr/>
        </p:nvSpPr>
        <p:spPr>
          <a:xfrm>
            <a:off x="999729" y="6000580"/>
            <a:ext cx="7144542" cy="728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sz="2000">
                <a:latin typeface="Arial"/>
                <a:ea typeface="Arial"/>
                <a:cs typeface="Arial"/>
                <a:sym typeface="Arial"/>
              </a:defRPr>
            </a:pPr>
            <a:r>
              <a:rPr dirty="0"/>
              <a:t>                                          </a:t>
            </a:r>
            <a:r>
              <a:rPr dirty="0" err="1"/>
              <a:t>Pauze</a:t>
            </a:r>
            <a:r>
              <a:rPr dirty="0"/>
              <a:t>!</a:t>
            </a:r>
          </a:p>
          <a:p>
            <a:pPr>
              <a:spcBef>
                <a:spcPts val="400"/>
              </a:spcBef>
              <a:defRPr sz="2000">
                <a:latin typeface="Arial"/>
                <a:ea typeface="Arial"/>
                <a:cs typeface="Arial"/>
                <a:sym typeface="Arial"/>
              </a:defRPr>
            </a:pPr>
            <a:r>
              <a:rPr dirty="0"/>
              <a:t>Loop </a:t>
            </a:r>
            <a:r>
              <a:rPr dirty="0" err="1"/>
              <a:t>eens</a:t>
            </a:r>
            <a:r>
              <a:rPr dirty="0"/>
              <a:t> </a:t>
            </a:r>
            <a:r>
              <a:rPr dirty="0" err="1"/>
              <a:t>langs</a:t>
            </a:r>
            <a:r>
              <a:rPr dirty="0"/>
              <a:t> de </a:t>
            </a:r>
            <a:r>
              <a:rPr dirty="0" err="1"/>
              <a:t>andere</a:t>
            </a:r>
            <a:r>
              <a:rPr dirty="0"/>
              <a:t> </a:t>
            </a:r>
            <a:r>
              <a:rPr dirty="0" err="1"/>
              <a:t>tafels</a:t>
            </a:r>
            <a:r>
              <a:rPr dirty="0"/>
              <a:t>. </a:t>
            </a:r>
            <a:r>
              <a:rPr dirty="0" err="1"/>
              <a:t>Welke</a:t>
            </a:r>
            <a:r>
              <a:rPr dirty="0"/>
              <a:t> </a:t>
            </a:r>
            <a:r>
              <a:rPr dirty="0" err="1"/>
              <a:t>ideeën</a:t>
            </a:r>
            <a:r>
              <a:rPr dirty="0"/>
              <a:t> </a:t>
            </a:r>
            <a:r>
              <a:rPr dirty="0" err="1"/>
              <a:t>bevallen</a:t>
            </a:r>
            <a:r>
              <a:rPr dirty="0"/>
              <a:t> je?</a:t>
            </a:r>
          </a:p>
        </p:txBody>
      </p:sp>
      <p:pic>
        <p:nvPicPr>
          <p:cNvPr id="98" name="Afbeelding" descr="Afbeelding"/>
          <p:cNvPicPr>
            <a:picLocks noChangeAspect="1"/>
          </p:cNvPicPr>
          <p:nvPr/>
        </p:nvPicPr>
        <p:blipFill>
          <a:blip r:embed="rId6"/>
          <a:stretch>
            <a:fillRect/>
          </a:stretch>
        </p:blipFill>
        <p:spPr>
          <a:xfrm>
            <a:off x="-1" y="-13418"/>
            <a:ext cx="9144001" cy="6023859"/>
          </a:xfrm>
          <a:prstGeom prst="rect">
            <a:avLst/>
          </a:prstGeom>
          <a:ln w="12700">
            <a:miter lim="400000"/>
          </a:ln>
        </p:spPr>
      </p:pic>
      <p:pic>
        <p:nvPicPr>
          <p:cNvPr id="99" name="Afbeelding" descr="Afbeelding"/>
          <p:cNvPicPr>
            <a:picLocks noChangeAspect="1"/>
          </p:cNvPicPr>
          <p:nvPr/>
        </p:nvPicPr>
        <p:blipFill>
          <a:blip r:embed="rId7"/>
          <a:stretch>
            <a:fillRect/>
          </a:stretch>
        </p:blipFill>
        <p:spPr>
          <a:xfrm>
            <a:off x="0" y="-49489"/>
            <a:ext cx="9144001" cy="60960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thema">
  <a:themeElements>
    <a:clrScheme name="Office-th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thema">
      <a:majorFont>
        <a:latin typeface="Helvetica"/>
        <a:ea typeface="Helvetica"/>
        <a:cs typeface="Helvetica"/>
      </a:majorFont>
      <a:minorFont>
        <a:latin typeface="Calibri"/>
        <a:ea typeface="Calibri"/>
        <a:cs typeface="Calibri"/>
      </a:minorFont>
    </a:fontScheme>
    <a:fmtScheme name="Office-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hema">
  <a:themeElements>
    <a:clrScheme name="Office-th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thema">
      <a:majorFont>
        <a:latin typeface="Helvetica"/>
        <a:ea typeface="Helvetica"/>
        <a:cs typeface="Helvetica"/>
      </a:majorFont>
      <a:minorFont>
        <a:latin typeface="Calibri"/>
        <a:ea typeface="Calibri"/>
        <a:cs typeface="Calibri"/>
      </a:minorFont>
    </a:fontScheme>
    <a:fmtScheme name="Office-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FEB972B74A8B4486E9346CFD196C14" ma:contentTypeVersion="17" ma:contentTypeDescription="Een nieuw document maken." ma:contentTypeScope="" ma:versionID="098361bd1158beb1178cc1ecf348b724">
  <xsd:schema xmlns:xsd="http://www.w3.org/2001/XMLSchema" xmlns:xs="http://www.w3.org/2001/XMLSchema" xmlns:p="http://schemas.microsoft.com/office/2006/metadata/properties" xmlns:ns2="e6db925e-51b5-4df4-bffe-93f8d3b45677" xmlns:ns3="11a32181-be6d-42ae-a2d6-c921aa10355b" targetNamespace="http://schemas.microsoft.com/office/2006/metadata/properties" ma:root="true" ma:fieldsID="894029584752be7e16cee4df9e75c96e" ns2:_="" ns3:_="">
    <xsd:import namespace="e6db925e-51b5-4df4-bffe-93f8d3b45677"/>
    <xsd:import namespace="11a32181-be6d-42ae-a2d6-c921aa1035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db925e-51b5-4df4-bffe-93f8d3b456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61f8ffbb-fc2d-4cea-9830-91b67a76ec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1a32181-be6d-42ae-a2d6-c921aa10355b"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729d07c6-85af-4fae-a61f-88908ae961e1}" ma:internalName="TaxCatchAll" ma:showField="CatchAllData" ma:web="11a32181-be6d-42ae-a2d6-c921aa1035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a32181-be6d-42ae-a2d6-c921aa10355b" xsi:nil="true"/>
    <lcf76f155ced4ddcb4097134ff3c332f xmlns="e6db925e-51b5-4df4-bffe-93f8d3b456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553D95E-89B7-4CA7-A371-234950432E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db925e-51b5-4df4-bffe-93f8d3b45677"/>
    <ds:schemaRef ds:uri="11a32181-be6d-42ae-a2d6-c921aa1035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F47E45-2F57-41B2-9450-9ABB9A2B68F1}">
  <ds:schemaRefs>
    <ds:schemaRef ds:uri="http://schemas.microsoft.com/sharepoint/v3/contenttype/forms"/>
  </ds:schemaRefs>
</ds:datastoreItem>
</file>

<file path=customXml/itemProps3.xml><?xml version="1.0" encoding="utf-8"?>
<ds:datastoreItem xmlns:ds="http://schemas.openxmlformats.org/officeDocument/2006/customXml" ds:itemID="{B7F69030-F92C-4AD0-8DF3-215B61FF64C1}">
  <ds:schemaRefs>
    <ds:schemaRef ds:uri="http://schemas.microsoft.com/office/2006/metadata/properties"/>
    <ds:schemaRef ds:uri="http://schemas.microsoft.com/office/infopath/2007/PartnerControls"/>
    <ds:schemaRef ds:uri="11a32181-be6d-42ae-a2d6-c921aa10355b"/>
    <ds:schemaRef ds:uri="e6db925e-51b5-4df4-bffe-93f8d3b45677"/>
  </ds:schemaRefs>
</ds:datastoreItem>
</file>

<file path=docMetadata/LabelInfo.xml><?xml version="1.0" encoding="utf-8"?>
<clbl:labelList xmlns:clbl="http://schemas.microsoft.com/office/2020/mipLabelMetadata">
  <clbl:label id="{c1f94f0d-9a3d-4854-9288-bb90dcf2a90d}" enabled="0" method="" siteId="{c1f94f0d-9a3d-4854-9288-bb90dcf2a90d}" removed="1"/>
</clbl:labelList>
</file>

<file path=docProps/app.xml><?xml version="1.0" encoding="utf-8"?>
<Properties xmlns="http://schemas.openxmlformats.org/officeDocument/2006/extended-properties" xmlns:vt="http://schemas.openxmlformats.org/officeDocument/2006/docPropsVTypes">
  <TotalTime>6</TotalTime>
  <Words>2644</Words>
  <Application>Microsoft Office PowerPoint</Application>
  <PresentationFormat>Diavoorstelling (4:3)</PresentationFormat>
  <Paragraphs>132</Paragraphs>
  <Slides>14</Slides>
  <Notes>10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Bradley Hand ITC</vt:lpstr>
      <vt:lpstr>Calibri</vt:lpstr>
      <vt:lpstr>Droid Serif</vt:lpstr>
      <vt:lpstr>Office-thema</vt:lpstr>
      <vt:lpstr>Welkom bij de dialoogsessie Onderwijstijd </vt:lpstr>
      <vt:lpstr>Het programma van vandaag</vt:lpstr>
      <vt:lpstr>Laten we kennismaken!</vt:lpstr>
      <vt:lpstr>Onderwijstijd in Nederland</vt:lpstr>
      <vt:lpstr>Onderwijstijd in het buitenland</vt:lpstr>
      <vt:lpstr>Disney-strategie  </vt:lpstr>
      <vt:lpstr>Disney-strategie  </vt:lpstr>
      <vt:lpstr>Aan de slag - Dromer</vt:lpstr>
      <vt:lpstr>Pauze</vt:lpstr>
      <vt:lpstr>Onderwijstijd en het wetgevend kader </vt:lpstr>
      <vt:lpstr>Aan de slag - Realist </vt:lpstr>
      <vt:lpstr>Plenaire terugkoppeling</vt:lpstr>
      <vt:lpstr>En wat vond de criticus?  </vt:lpstr>
      <vt:lpstr>Bedankt!  Contact? info@voion.nl Tip: de podcast Minder uren Betere Lessen?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bij de dialoogsessie Onderwijstijd</dc:title>
  <dc:creator>Friedrich, CCJ (Carmen)</dc:creator>
  <cp:lastModifiedBy>Teeken, MJ (Marijke)</cp:lastModifiedBy>
  <cp:revision>2</cp:revision>
  <dcterms:modified xsi:type="dcterms:W3CDTF">2023-03-06T08:28:28Z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0x010100DCFEB972B74A8B4486E9346CFD196C14</vt:lpwstr>
  </property>
</Properties>
</file>