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5"/>
  </p:notesMasterIdLst>
  <p:sldIdLst>
    <p:sldId id="256" r:id="rId3"/>
    <p:sldId id="437" r:id="rId4"/>
    <p:sldId id="478" r:id="rId5"/>
    <p:sldId id="467" r:id="rId6"/>
    <p:sldId id="494" r:id="rId7"/>
    <p:sldId id="495" r:id="rId8"/>
    <p:sldId id="487" r:id="rId9"/>
    <p:sldId id="488" r:id="rId10"/>
    <p:sldId id="480" r:id="rId11"/>
    <p:sldId id="490" r:id="rId12"/>
    <p:sldId id="486" r:id="rId13"/>
    <p:sldId id="489" r:id="rId14"/>
  </p:sldIdLst>
  <p:sldSz cx="12192000" cy="6858000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76BE02-F57E-E5D9-8C79-981C8156518A}" name="Hielema, Seth" initials="HS" userId="S::p.s.hielema@minocw.nl::281dac22-39c0-4a47-9d9a-27037805ec45" providerId="AD"/>
  <p188:author id="{01BA225E-B520-3468-6F8C-2077C16BF40F}" name="Tuls, Aline" initials="TA" userId="S::a.c.tuls@minocw.nl::d3f2d710-5375-46f6-bdb5-3e005f42fb33" providerId="AD"/>
  <p188:author id="{896A30B5-474A-98AB-5FA1-CD4D33F37CEC}" name="Elst, Dominique van der" initials="EDvd" userId="S::d.vanderelst@minocw.nl::b3727d0c-7d83-41ea-adc1-d13e53cee02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ossenaar, Inge" initials="VI" lastIdx="8" clrIdx="0">
    <p:extLst>
      <p:ext uri="{19B8F6BF-5375-455C-9EA6-DF929625EA0E}">
        <p15:presenceInfo xmlns:p15="http://schemas.microsoft.com/office/powerpoint/2012/main" userId="S::i.j.vossenaar@minocw.nl::ae8b758b-4f43-48d9-82e7-45e072b8e967" providerId="AD"/>
      </p:ext>
    </p:extLst>
  </p:cmAuthor>
  <p:cmAuthor id="2" name="Hesseling, Annerie" initials="HA" lastIdx="1" clrIdx="1">
    <p:extLst>
      <p:ext uri="{19B8F6BF-5375-455C-9EA6-DF929625EA0E}">
        <p15:presenceInfo xmlns:p15="http://schemas.microsoft.com/office/powerpoint/2012/main" userId="S::a.k.hesseling@minocw.nl::19c982fc-ef87-44c3-be78-9b16073cf363" providerId="AD"/>
      </p:ext>
    </p:extLst>
  </p:cmAuthor>
  <p:cmAuthor id="3" name="Parra, Hester de la" initials="PHdl" lastIdx="16" clrIdx="2">
    <p:extLst>
      <p:ext uri="{19B8F6BF-5375-455C-9EA6-DF929625EA0E}">
        <p15:presenceInfo xmlns:p15="http://schemas.microsoft.com/office/powerpoint/2012/main" userId="S::h.delaparra@minocw.nl::ca1d8cde-2c2e-4adf-902a-f7ae20300bfa" providerId="AD"/>
      </p:ext>
    </p:extLst>
  </p:cmAuthor>
  <p:cmAuthor id="4" name="Leeuw, Laura de" initials="LLd" lastIdx="1" clrIdx="3">
    <p:extLst>
      <p:ext uri="{19B8F6BF-5375-455C-9EA6-DF929625EA0E}">
        <p15:presenceInfo xmlns:p15="http://schemas.microsoft.com/office/powerpoint/2012/main" userId="S::l.w.deleeuw@minocw.nl::fcb05025-dee3-46f6-aa4f-e4ad56beec79" providerId="AD"/>
      </p:ext>
    </p:extLst>
  </p:cmAuthor>
  <p:cmAuthor id="5" name="Elst, Dominique van der" initials="EDvd" lastIdx="20" clrIdx="4">
    <p:extLst>
      <p:ext uri="{19B8F6BF-5375-455C-9EA6-DF929625EA0E}">
        <p15:presenceInfo xmlns:p15="http://schemas.microsoft.com/office/powerpoint/2012/main" userId="S::d.vanderelst@minocw.nl::b3727d0c-7d83-41ea-adc1-d13e53cee0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46F96"/>
    <a:srgbClr val="249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outlineViewPr>
    <p:cViewPr>
      <p:scale>
        <a:sx n="33" d="100"/>
        <a:sy n="33" d="100"/>
      </p:scale>
      <p:origin x="0" y="-35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8/10/relationships/authors" Target="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2899B-A2C3-49C3-ACE8-BE56591CA472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29BEA-01D5-4066-9E0E-B95C73CE1A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8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BAE8CC-8DF4-40F5-AF3F-BA0B00C00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DE97845-EF24-48F7-B603-B7BAEDB31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16E37A-5409-46C1-90DF-4B30BE18F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BDF3-070D-4051-B9BB-79576A92E6B2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DB5574-1B8F-4557-8507-3AD362957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3C96F3-0E71-4954-98D5-0BDD3312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A42-FCCB-4910-9320-9C32CA4BB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464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8D0A4B-3697-4163-ABA6-C9B174850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328618E-C4CC-4E60-9DD3-B63557A1E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FA3C4D-7BD0-4491-8459-332A048A9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BDF3-070D-4051-B9BB-79576A92E6B2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28F5CB-4657-4EB5-8652-B8BC21133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84DA19-D11C-489F-8D2B-F059985D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A42-FCCB-4910-9320-9C32CA4BB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499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6DA103E-F214-4FBC-8F45-1B50F4F98A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0078559-DFAF-46BC-A275-EF37A765A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75EBCC-1B93-4266-B498-66D3F92DD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BDF3-070D-4051-B9BB-79576A92E6B2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6998D6-691A-4810-9010-E4B5F3CBC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3DA09B-F97C-4382-BA78-1B846023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A42-FCCB-4910-9320-9C32CA4BB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1198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12192000" cy="539750"/>
          </a:xfrm>
          <a:prstGeom prst="rect">
            <a:avLst/>
          </a:prstGeom>
          <a:solidFill>
            <a:srgbClr val="046F9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1"/>
            <a:ext cx="12192000" cy="1071563"/>
          </a:xfrm>
          <a:prstGeom prst="rect">
            <a:avLst/>
          </a:prstGeom>
          <a:solidFill>
            <a:srgbClr val="046F9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067" y="1233039"/>
            <a:ext cx="10462717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493144" y="1798626"/>
            <a:ext cx="10477573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45A92-4837-4B9C-A292-301AB680B11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00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82132-FB21-4A04-A7B2-B03AB81992DB}" type="datetimeFigureOut">
              <a:rPr lang="nl-NL" smtClean="0"/>
              <a:t>7-3-2023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9725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82132-FB21-4A04-A7B2-B03AB81992DB}" type="datetimeFigureOut">
              <a:rPr lang="nl-NL" smtClean="0"/>
              <a:t>7-3-2023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8910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82132-FB21-4A04-A7B2-B03AB81992DB}" type="datetimeFigureOut">
              <a:rPr lang="nl-NL" smtClean="0"/>
              <a:t>7-3-2023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507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544733" y="3511550"/>
            <a:ext cx="2296584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9044518" y="3511550"/>
            <a:ext cx="2298700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82132-FB21-4A04-A7B2-B03AB81992DB}" type="datetimeFigureOut">
              <a:rPr lang="nl-NL" smtClean="0"/>
              <a:t>7-3-2023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666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82132-FB21-4A04-A7B2-B03AB81992DB}" type="datetimeFigureOut">
              <a:rPr lang="nl-NL" smtClean="0"/>
              <a:t>7-3-2023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278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82132-FB21-4A04-A7B2-B03AB81992DB}" type="datetimeFigureOut">
              <a:rPr lang="nl-NL" smtClean="0"/>
              <a:t>7-3-2023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54600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82132-FB21-4A04-A7B2-B03AB81992DB}" type="datetimeFigureOut">
              <a:rPr lang="nl-NL" smtClean="0"/>
              <a:t>7-3-2023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700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2DE9CD-3FB6-4A21-B5F1-3E5D86A2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B34C45-6AAD-4501-8579-87DE97469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92BAF9-F3F6-45AD-8702-B6BE8C506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BDF3-070D-4051-B9BB-79576A92E6B2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59CEB9-346D-491B-A7EF-0A2788624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209CCD-72E5-43BF-8B82-D1FA287C1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A42-FCCB-4910-9320-9C32CA4BB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9720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82132-FB21-4A04-A7B2-B03AB81992DB}" type="datetimeFigureOut">
              <a:rPr lang="nl-NL" smtClean="0"/>
              <a:t>7-3-2023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46336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82132-FB21-4A04-A7B2-B03AB81992DB}" type="datetimeFigureOut">
              <a:rPr lang="nl-NL" smtClean="0"/>
              <a:t>7-3-2023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2858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82132-FB21-4A04-A7B2-B03AB81992DB}" type="datetimeFigureOut">
              <a:rPr lang="nl-NL" smtClean="0"/>
              <a:t>7-3-2023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8476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10157885" y="2474914"/>
            <a:ext cx="1204383" cy="3646487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544734" y="2474914"/>
            <a:ext cx="3409951" cy="364648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82132-FB21-4A04-A7B2-B03AB81992DB}" type="datetimeFigureOut">
              <a:rPr lang="nl-NL" smtClean="0"/>
              <a:t>7-3-2023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61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ACD39D-A1F1-40AE-B11C-485E1C72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09FB1E-8F75-4991-A033-6C4C7019E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38D551-7E44-4B7D-9A48-87DDE449A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BDF3-070D-4051-B9BB-79576A92E6B2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E6BBC4-541E-4D0F-9BE8-056ECA89B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2F3351-ACDA-47CB-8413-435859150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A42-FCCB-4910-9320-9C32CA4BB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284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3EEA7-EF95-49CA-A292-B0611BA6C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AB7469-187F-4377-9615-CFC0FA5B0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A6CD1A3-4460-4AD8-9C33-47CD5407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1A46E0A-0CD2-4CB0-8BD6-7541970B7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BDF3-070D-4051-B9BB-79576A92E6B2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ECED3E1-DFB7-441B-9DE0-8A1D74D2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12853DB-C347-4B2A-9B58-F817AC82D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A42-FCCB-4910-9320-9C32CA4BB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964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4C228E-8588-4CB9-B344-DDE3E5C80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DA16669-61FF-4CBC-BA86-38EBD1C8E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6B7CA79-B166-4880-AE46-787A0704B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54F2FB-73C6-46B9-9300-C80C41C11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E019D39-5F6B-4DAD-9CF1-7CAF3452D0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13E24E6-8105-4D5E-A57A-1A48F437F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BDF3-070D-4051-B9BB-79576A92E6B2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630EF7B-DA9B-4FBD-8581-163F3C63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B5789C1-0172-472C-89B2-796CE4CFD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A42-FCCB-4910-9320-9C32CA4BB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035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874D38-2C56-4179-9AF5-32BF7FDB0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DD83244-AA39-4EF3-965E-E7179FB5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BDF3-070D-4051-B9BB-79576A92E6B2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D1504E6-9347-47DE-ACD4-62C24ACDA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1E8DB84-CED8-48CC-8531-9E9721BB2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A42-FCCB-4910-9320-9C32CA4BB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048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9F43604-6E56-4CC0-AD16-AC49920F2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BDF3-070D-4051-B9BB-79576A92E6B2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0CD1BD4-5CF6-4194-A4A0-FAD246C94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BAEA664-5C0D-425C-A201-735C7BF2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A42-FCCB-4910-9320-9C32CA4BB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462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C31CEB-DD1E-4C4A-9130-DFEE4DA6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F1EEB1-03CA-4054-9992-C8AB9EB1B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7270ACE-772C-4B94-A0B7-184EEC616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307001D-A406-47FE-901C-521315E3E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BDF3-070D-4051-B9BB-79576A92E6B2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3C644A4-BE94-4371-B3A0-E3ADB709E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C66126-5098-447D-861E-D4A940418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A42-FCCB-4910-9320-9C32CA4BB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693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749A4-2264-4B40-8A14-18706AD7F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5C33B14-2A18-4FE9-AA28-F1D0151ADE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D9250E-C6B7-4DB0-9F5E-737A7CDC2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0B362D3-B5DF-41D3-B5A9-52434A9D9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BDF3-070D-4051-B9BB-79576A92E6B2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1965A33-F8B5-4795-A8D7-1899C1DBF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FB1047B-B6FD-47A9-B3C7-90D0DB12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CA42-FCCB-4910-9320-9C32CA4BB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622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9A7AF41-3EEF-4BC7-97CA-7E925E5A3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132833-1D19-40C8-86E5-063244DFD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937FFB-2F86-4944-99A1-5123278AC3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0BDF3-070D-4051-B9BB-79576A92E6B2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0E3698-19B0-4A67-B0A6-D9D44C368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C51BDB-1454-429B-946A-7A56EA298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1CA42-FCCB-4910-9320-9C32CA4BB1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945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pKleurvlak"/>
          <p:cNvSpPr>
            <a:spLocks noChangeArrowheads="1"/>
          </p:cNvSpPr>
          <p:nvPr/>
        </p:nvSpPr>
        <p:spPr bwMode="auto">
          <a:xfrm>
            <a:off x="6096000" y="0"/>
            <a:ext cx="6096000" cy="6858000"/>
          </a:xfrm>
          <a:prstGeom prst="rect">
            <a:avLst/>
          </a:prstGeom>
          <a:solidFill>
            <a:srgbClr val="046F9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nl-NL" altLang="nl-NL" sz="1800">
              <a:solidFill>
                <a:schemeClr val="tx1"/>
              </a:solidFill>
            </a:endParaRPr>
          </a:p>
        </p:txBody>
      </p:sp>
      <p:sp>
        <p:nvSpPr>
          <p:cNvPr id="1300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2251" y="6380164"/>
            <a:ext cx="49530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fld id="{BB382132-FB21-4A04-A7B2-B03AB81992DB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6563784" y="2474914"/>
            <a:ext cx="479848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44734" y="3511550"/>
            <a:ext cx="4798484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1030" name="Picture 10" descr="Logo Powerpoint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78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342900" indent="-34131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1588" indent="45561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2pPr>
      <a:lvl3pPr marL="1588" indent="91281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3pPr>
      <a:lvl4pPr marL="1588" indent="137001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4pPr>
      <a:lvl5pPr marL="1588" indent="182721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5pPr>
      <a:lvl6pPr marL="4587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6pPr>
      <a:lvl7pPr marL="9159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7pPr>
      <a:lvl8pPr marL="13731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8pPr>
      <a:lvl9pPr marL="18303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0D8DD53-898E-405A-BAE9-7065CADE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922" y="1636178"/>
            <a:ext cx="5081532" cy="2606675"/>
          </a:xfrm>
        </p:spPr>
        <p:txBody>
          <a:bodyPr/>
          <a:lstStyle/>
          <a:p>
            <a:pPr algn="ctr"/>
            <a:r>
              <a:rPr lang="nl-NL" sz="3600" b="1" dirty="0">
                <a:solidFill>
                  <a:schemeClr val="tx1"/>
                </a:solidFill>
              </a:rPr>
              <a:t>Online </a:t>
            </a:r>
            <a:br>
              <a:rPr lang="nl-NL" sz="3600" b="1">
                <a:solidFill>
                  <a:schemeClr val="tx1"/>
                </a:solidFill>
              </a:rPr>
            </a:br>
            <a:r>
              <a:rPr lang="nl-NL" sz="3600" b="1">
                <a:solidFill>
                  <a:schemeClr val="tx1"/>
                </a:solidFill>
              </a:rPr>
              <a:t>OCW</a:t>
            </a:r>
            <a:br>
              <a:rPr lang="nl-NL" sz="3600" b="1">
                <a:solidFill>
                  <a:schemeClr val="tx1"/>
                </a:solidFill>
              </a:rPr>
            </a:br>
            <a:r>
              <a:rPr lang="nl-NL" sz="3600" b="1">
                <a:solidFill>
                  <a:schemeClr val="tx1"/>
                </a:solidFill>
              </a:rPr>
              <a:t>Vragenuur:</a:t>
            </a:r>
            <a:br>
              <a:rPr lang="nl-NL" sz="3600" b="1" dirty="0">
                <a:solidFill>
                  <a:schemeClr val="tx1"/>
                </a:solidFill>
              </a:rPr>
            </a:br>
            <a:br>
              <a:rPr lang="nl-NL" sz="3600" b="1">
                <a:solidFill>
                  <a:schemeClr val="tx1"/>
                </a:solidFill>
              </a:rPr>
            </a:br>
            <a:r>
              <a:rPr lang="nl-NL" sz="3600" b="1">
                <a:solidFill>
                  <a:schemeClr val="tx1"/>
                </a:solidFill>
              </a:rPr>
              <a:t>nieuwe </a:t>
            </a:r>
            <a:r>
              <a:rPr lang="nl-NL" sz="3600" b="1" dirty="0">
                <a:solidFill>
                  <a:schemeClr val="tx1"/>
                </a:solidFill>
              </a:rPr>
              <a:t>strategie samenwerking in de regio; wat betekent dat?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2379D3A-1CD3-4579-A146-C30813D24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5858" y="5105400"/>
            <a:ext cx="5380220" cy="544630"/>
          </a:xfrm>
        </p:spPr>
        <p:txBody>
          <a:bodyPr/>
          <a:lstStyle/>
          <a:p>
            <a:pPr marL="1587" indent="0"/>
            <a:r>
              <a:rPr lang="nl-NL" sz="2800" b="1" dirty="0"/>
              <a:t>Dinsdag 7 maart 2023</a:t>
            </a:r>
          </a:p>
        </p:txBody>
      </p:sp>
    </p:spTree>
    <p:extLst>
      <p:ext uri="{BB962C8B-B14F-4D97-AF65-F5344CB8AC3E}">
        <p14:creationId xmlns:p14="http://schemas.microsoft.com/office/powerpoint/2010/main" val="3746947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8B338-567C-4874-99BC-BC7F4131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Thema’s voor verdere uitwerking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1A39B2-7C80-48E2-A69B-5F57D573F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504" y="1798626"/>
            <a:ext cx="10462717" cy="4273580"/>
          </a:xfrm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Vertegenwoordiging beroepsgroep binnen RATO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Inrichting governance en (mede)zeggenschap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Relatie met regionale allianties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Escalatiemodel en doorzettingsmacht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762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8B338-567C-4874-99BC-BC7F4131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Communicatie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1A39B2-7C80-48E2-A69B-5F57D573F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504" y="1798626"/>
            <a:ext cx="10462717" cy="427358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Realisatie Eenheid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Informatie via Arbeidsmarktplatform PO, Voion en SOM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Informatie via PO-Raad, VO-Raad, MBO Raad, lerarenopleidingen en beroeps- vakorganisaties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Nieuwsbrieven en Kamerbrieven OCW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679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8B338-567C-4874-99BC-BC7F4131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Deelsessies</a:t>
            </a:r>
          </a:p>
        </p:txBody>
      </p:sp>
    </p:spTree>
    <p:extLst>
      <p:ext uri="{BB962C8B-B14F-4D97-AF65-F5344CB8AC3E}">
        <p14:creationId xmlns:p14="http://schemas.microsoft.com/office/powerpoint/2010/main" val="2804907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8B338-567C-4874-99BC-BC7F4131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Agenda bijeenkomst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4832D2-6EA1-45F6-88A0-B44B3AC2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504" y="1798626"/>
            <a:ext cx="10462717" cy="427358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endParaRPr lang="nl-NL" sz="2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nl-NL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Introductie en toelichting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nl-NL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Deelsessies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nl-NL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Afronding</a:t>
            </a:r>
          </a:p>
        </p:txBody>
      </p:sp>
    </p:spTree>
    <p:extLst>
      <p:ext uri="{BB962C8B-B14F-4D97-AF65-F5344CB8AC3E}">
        <p14:creationId xmlns:p14="http://schemas.microsoft.com/office/powerpoint/2010/main" val="213533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8B338-567C-4874-99BC-BC7F4131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RAP en SO&amp;P worden RATO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4832D2-6EA1-45F6-88A0-B44B3AC2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504" y="1798626"/>
            <a:ext cx="10462717" cy="427358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endParaRPr lang="nl-NL" sz="2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nl-NL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de regio werken schoolbesturen en lerarenopleidingen samen aan voldoende en (blijvend) goed opgeleid onderwijspersoneel. </a:t>
            </a:r>
            <a:endParaRPr lang="nl-NL" sz="40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125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8B338-567C-4874-99BC-BC7F4131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Waarom RATO?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4832D2-6EA1-45F6-88A0-B44B3AC2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9507" y="2680614"/>
            <a:ext cx="5841823" cy="117996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l-NL" sz="2600" dirty="0"/>
              <a:t>Regionale aanpak zorgt voor maatwerk en meer resultaat.</a:t>
            </a:r>
          </a:p>
        </p:txBody>
      </p:sp>
      <p:pic>
        <p:nvPicPr>
          <p:cNvPr id="9" name="Picture 4" descr="H:\Downloads\noun_attractive_981374.png">
            <a:extLst>
              <a:ext uri="{FF2B5EF4-FFF2-40B4-BE49-F238E27FC236}">
                <a16:creationId xmlns:a16="http://schemas.microsoft.com/office/drawing/2014/main" id="{2675BB94-797D-4825-BEC8-1140F2B9E8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17"/>
          <a:stretch/>
        </p:blipFill>
        <p:spPr bwMode="auto">
          <a:xfrm>
            <a:off x="615061" y="2683606"/>
            <a:ext cx="1556792" cy="1361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220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8B338-567C-4874-99BC-BC7F4131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RATO – Hoe doen we dat?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4832D2-6EA1-45F6-88A0-B44B3AC2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9507" y="2680614"/>
            <a:ext cx="5841823" cy="117996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l-NL" sz="2600" dirty="0"/>
              <a:t>We bundelen de krachten en verdelen de tekorten.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5290108-99C3-47CB-B47F-849CD9F0D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67" y="2584937"/>
            <a:ext cx="1940859" cy="137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116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8B338-567C-4874-99BC-BC7F4131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RATO – Welke functies?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4832D2-6EA1-45F6-88A0-B44B3AC2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9507" y="2680614"/>
            <a:ext cx="5841823" cy="117996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nl-NL" sz="2600" dirty="0"/>
              <a:t>We zorgen voor het beter werven, matchen, opleiden, begeleiden en professionaliseren.</a:t>
            </a:r>
          </a:p>
        </p:txBody>
      </p:sp>
      <p:pic>
        <p:nvPicPr>
          <p:cNvPr id="6" name="Picture 3" descr="H:\Downloads\noun_growth_417674.png">
            <a:extLst>
              <a:ext uri="{FF2B5EF4-FFF2-40B4-BE49-F238E27FC236}">
                <a16:creationId xmlns:a16="http://schemas.microsoft.com/office/drawing/2014/main" id="{FE6D2A98-870E-46DE-9A46-57F5048127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69"/>
          <a:stretch/>
        </p:blipFill>
        <p:spPr bwMode="auto">
          <a:xfrm>
            <a:off x="491067" y="2624529"/>
            <a:ext cx="1628800" cy="1292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003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8B338-567C-4874-99BC-BC7F4131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Kenmerken RATO volgens werkplan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4832D2-6EA1-45F6-88A0-B44B3AC2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504" y="1798626"/>
            <a:ext cx="10462717" cy="4273580"/>
          </a:xfrm>
        </p:spPr>
        <p:txBody>
          <a:bodyPr>
            <a:normAutofit lnSpcReduction="10000"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Po, vo en mbo besturen, </a:t>
            </a:r>
            <a:r>
              <a:rPr lang="nl-NL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lerarenopleidingen en (vertegenwoordigers van) de beroepsgroep.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Geografische regio’s waarin RAP en SO&amp;P zijn geïntegreerd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Voorkeur RATO over de sectoren heen.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RATO kan (nog) sectoraal ingericht worden.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2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5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8B338-567C-4874-99BC-BC7F4131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Proces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4832D2-6EA1-45F6-88A0-B44B3AC2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504" y="1798626"/>
            <a:ext cx="10462717" cy="4273580"/>
          </a:xfrm>
        </p:spPr>
        <p:txBody>
          <a:bodyPr>
            <a:normAutofit fontScale="77500" lnSpcReduction="20000"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Kader en selectie voorlopers</a:t>
            </a:r>
            <a:r>
              <a:rPr lang="nl-NL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voorjaar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 de zomer: </a:t>
            </a: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vorming RATO</a:t>
            </a:r>
            <a:b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Initiatief bij de regio’s voor RATO-vorming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Ondersteuning regiovorming door Realisatie-Eenheid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Zomer: eerste indeling RATO en totaaloverzicht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RATO maken regio-analyse en planvorming gericht op werving, opleiden, professionaliseren en behoud van goed onderwijspersoneel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Januari 2024 financieringsinstrument RATO-regeling</a:t>
            </a:r>
            <a:endParaRPr lang="nl-NL" sz="2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13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8B338-567C-4874-99BC-BC7F4131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Financiering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4832D2-6EA1-45F6-88A0-B44B3AC2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504" y="1798626"/>
            <a:ext cx="10462717" cy="4273580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Bundelin</a:t>
            </a: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g middelen RAP en SO&amp;P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Verdeelsleutel wordt uitgewerkt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Financiering zorgt voor prikkels die samenwerken bevordert en concurrentie vermindert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RATO vraagt middelen aan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Vervolgens worden middelen toegekend via RATO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RAP-regeling en SO&amp;P-regeling worden verlengd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8746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a1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Titelpagina zonder afbeeldin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elpagina zonder afbeelding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5745</TotalTime>
  <Words>289</Words>
  <Application>Microsoft Office PowerPoint</Application>
  <PresentationFormat>Breedbeeld</PresentationFormat>
  <Paragraphs>46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Kantoorthema</vt:lpstr>
      <vt:lpstr>Thema1</vt:lpstr>
      <vt:lpstr>Online  OCW Vragenuur:  nieuwe strategie samenwerking in de regio; wat betekent dat?</vt:lpstr>
      <vt:lpstr>Agenda bijeenkomst </vt:lpstr>
      <vt:lpstr>RAP en SO&amp;P worden RATO</vt:lpstr>
      <vt:lpstr>Waarom RATO?</vt:lpstr>
      <vt:lpstr>RATO – Hoe doen we dat?</vt:lpstr>
      <vt:lpstr>RATO – Welke functies?</vt:lpstr>
      <vt:lpstr>Kenmerken RATO volgens werkplan</vt:lpstr>
      <vt:lpstr>Proces</vt:lpstr>
      <vt:lpstr>Financiering</vt:lpstr>
      <vt:lpstr>Thema’s voor verdere uitwerking</vt:lpstr>
      <vt:lpstr>Communicatie</vt:lpstr>
      <vt:lpstr>Deelsessies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Personeelstekort – feiten &amp; cijfers</dc:title>
  <dc:creator>Vliet, Janis van</dc:creator>
  <cp:lastModifiedBy>Gielen, Yvonne</cp:lastModifiedBy>
  <cp:revision>264</cp:revision>
  <cp:lastPrinted>2023-03-07T10:43:37Z</cp:lastPrinted>
  <dcterms:created xsi:type="dcterms:W3CDTF">2022-01-05T12:45:20Z</dcterms:created>
  <dcterms:modified xsi:type="dcterms:W3CDTF">2023-03-07T12:37:12Z</dcterms:modified>
</cp:coreProperties>
</file>