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5"/>
  </p:notesMasterIdLst>
  <p:sldIdLst>
    <p:sldId id="256" r:id="rId3"/>
    <p:sldId id="437" r:id="rId4"/>
    <p:sldId id="478" r:id="rId5"/>
    <p:sldId id="467" r:id="rId6"/>
    <p:sldId id="494" r:id="rId7"/>
    <p:sldId id="495" r:id="rId8"/>
    <p:sldId id="487" r:id="rId9"/>
    <p:sldId id="488" r:id="rId10"/>
    <p:sldId id="480" r:id="rId11"/>
    <p:sldId id="490" r:id="rId12"/>
    <p:sldId id="486" r:id="rId13"/>
    <p:sldId id="489" r:id="rId14"/>
  </p:sldIdLst>
  <p:sldSz cx="12192000" cy="6858000"/>
  <p:notesSz cx="6805613" cy="99441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076BE02-F57E-E5D9-8C79-981C8156518A}" name="Hielema, Seth" initials="HS" userId="S::p.s.hielema@minocw.nl::281dac22-39c0-4a47-9d9a-27037805ec45" providerId="AD"/>
  <p188:author id="{01BA225E-B520-3468-6F8C-2077C16BF40F}" name="Tuls, Aline" initials="TA" userId="S::a.c.tuls@minocw.nl::d3f2d710-5375-46f6-bdb5-3e005f42fb33" providerId="AD"/>
  <p188:author id="{896A30B5-474A-98AB-5FA1-CD4D33F37CEC}" name="Elst, Dominique van der" initials="EDvd" userId="S::d.vanderelst@minocw.nl::b3727d0c-7d83-41ea-adc1-d13e53cee024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ossenaar, Inge" initials="VI" lastIdx="8" clrIdx="0">
    <p:extLst>
      <p:ext uri="{19B8F6BF-5375-455C-9EA6-DF929625EA0E}">
        <p15:presenceInfo xmlns:p15="http://schemas.microsoft.com/office/powerpoint/2012/main" userId="S::i.j.vossenaar@minocw.nl::ae8b758b-4f43-48d9-82e7-45e072b8e967" providerId="AD"/>
      </p:ext>
    </p:extLst>
  </p:cmAuthor>
  <p:cmAuthor id="2" name="Hesseling, Annerie" initials="HA" lastIdx="1" clrIdx="1">
    <p:extLst>
      <p:ext uri="{19B8F6BF-5375-455C-9EA6-DF929625EA0E}">
        <p15:presenceInfo xmlns:p15="http://schemas.microsoft.com/office/powerpoint/2012/main" userId="S::a.k.hesseling@minocw.nl::19c982fc-ef87-44c3-be78-9b16073cf363" providerId="AD"/>
      </p:ext>
    </p:extLst>
  </p:cmAuthor>
  <p:cmAuthor id="3" name="Parra, Hester de la" initials="PHdl" lastIdx="16" clrIdx="2">
    <p:extLst>
      <p:ext uri="{19B8F6BF-5375-455C-9EA6-DF929625EA0E}">
        <p15:presenceInfo xmlns:p15="http://schemas.microsoft.com/office/powerpoint/2012/main" userId="S::h.delaparra@minocw.nl::ca1d8cde-2c2e-4adf-902a-f7ae20300bfa" providerId="AD"/>
      </p:ext>
    </p:extLst>
  </p:cmAuthor>
  <p:cmAuthor id="4" name="Leeuw, Laura de" initials="LLd" lastIdx="1" clrIdx="3">
    <p:extLst>
      <p:ext uri="{19B8F6BF-5375-455C-9EA6-DF929625EA0E}">
        <p15:presenceInfo xmlns:p15="http://schemas.microsoft.com/office/powerpoint/2012/main" userId="S::l.w.deleeuw@minocw.nl::fcb05025-dee3-46f6-aa4f-e4ad56beec79" providerId="AD"/>
      </p:ext>
    </p:extLst>
  </p:cmAuthor>
  <p:cmAuthor id="5" name="Elst, Dominique van der" initials="EDvd" lastIdx="20" clrIdx="4">
    <p:extLst>
      <p:ext uri="{19B8F6BF-5375-455C-9EA6-DF929625EA0E}">
        <p15:presenceInfo xmlns:p15="http://schemas.microsoft.com/office/powerpoint/2012/main" userId="S::d.vanderelst@minocw.nl::b3727d0c-7d83-41ea-adc1-d13e53cee02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96"/>
    <a:srgbClr val="046F96"/>
    <a:srgbClr val="2494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3792" autoAdjust="0"/>
  </p:normalViewPr>
  <p:slideViewPr>
    <p:cSldViewPr snapToGrid="0">
      <p:cViewPr varScale="1">
        <p:scale>
          <a:sx n="62" d="100"/>
          <a:sy n="62" d="100"/>
        </p:scale>
        <p:origin x="792" y="56"/>
      </p:cViewPr>
      <p:guideLst/>
    </p:cSldViewPr>
  </p:slideViewPr>
  <p:outlineViewPr>
    <p:cViewPr>
      <p:scale>
        <a:sx n="33" d="100"/>
        <a:sy n="33" d="100"/>
      </p:scale>
      <p:origin x="0" y="-352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microsoft.com/office/2018/10/relationships/authors" Target="author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12899B-A2C3-49C3-ACE8-BE56591CA472}" type="datetimeFigureOut">
              <a:rPr lang="nl-NL" smtClean="0"/>
              <a:t>7-3-2023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0562" y="4785598"/>
            <a:ext cx="5444490" cy="3915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529BEA-01D5-4066-9E0E-B95C73CE1A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38303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BAE8CC-8DF4-40F5-AF3F-BA0B00C005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DE97845-EF24-48F7-B603-B7BAEDB312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616E37A-5409-46C1-90DF-4B30BE18F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0BDF3-070D-4051-B9BB-79576A92E6B2}" type="datetimeFigureOut">
              <a:rPr lang="nl-NL" smtClean="0"/>
              <a:t>7-3-2023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ADB5574-1B8F-4557-8507-3AD362957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03C96F3-0E71-4954-98D5-0BDD3312B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1CA42-FCCB-4910-9320-9C32CA4BB1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4643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8D0A4B-3697-4163-ABA6-C9B1748507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0328618E-C4CC-4E60-9DD3-B63557A1E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2FA3C4D-7BD0-4491-8459-332A048A9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0BDF3-070D-4051-B9BB-79576A92E6B2}" type="datetimeFigureOut">
              <a:rPr lang="nl-NL" smtClean="0"/>
              <a:t>7-3-2023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C28F5CB-4657-4EB5-8652-B8BC21133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D84DA19-D11C-489F-8D2B-F059985D0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1CA42-FCCB-4910-9320-9C32CA4BB1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44999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26DA103E-F214-4FBC-8F45-1B50F4F98A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0078559-DFAF-46BC-A275-EF37A765A5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A75EBCC-1B93-4266-B498-66D3F92DD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0BDF3-070D-4051-B9BB-79576A92E6B2}" type="datetimeFigureOut">
              <a:rPr lang="nl-NL" smtClean="0"/>
              <a:t>7-3-2023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E6998D6-691A-4810-9010-E4B5F3CBC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83DA09B-F97C-4382-BA78-1B846023A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1CA42-FCCB-4910-9320-9C32CA4BB1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11985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1 tekstbl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pKleurvlakOnder"/>
          <p:cNvSpPr>
            <a:spLocks noChangeArrowheads="1"/>
          </p:cNvSpPr>
          <p:nvPr/>
        </p:nvSpPr>
        <p:spPr bwMode="auto">
          <a:xfrm>
            <a:off x="0" y="6318250"/>
            <a:ext cx="12192000" cy="539750"/>
          </a:xfrm>
          <a:prstGeom prst="rect">
            <a:avLst/>
          </a:prstGeom>
          <a:solidFill>
            <a:srgbClr val="046F96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endParaRPr lang="nl-NL" altLang="nl-NL" sz="1800">
              <a:solidFill>
                <a:srgbClr val="FFFFFF"/>
              </a:solidFill>
            </a:endParaRPr>
          </a:p>
        </p:txBody>
      </p:sp>
      <p:sp>
        <p:nvSpPr>
          <p:cNvPr id="5" name="shpTekst"/>
          <p:cNvSpPr>
            <a:spLocks noChangeArrowheads="1"/>
          </p:cNvSpPr>
          <p:nvPr/>
        </p:nvSpPr>
        <p:spPr bwMode="auto">
          <a:xfrm>
            <a:off x="0" y="1"/>
            <a:ext cx="12192000" cy="1071563"/>
          </a:xfrm>
          <a:prstGeom prst="rect">
            <a:avLst/>
          </a:prstGeom>
          <a:solidFill>
            <a:srgbClr val="046F96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endParaRPr lang="nl-NL" altLang="nl-NL" sz="1800">
              <a:solidFill>
                <a:srgbClr val="FFFFFF"/>
              </a:solidFill>
            </a:endParaRPr>
          </a:p>
        </p:txBody>
      </p:sp>
      <p:pic>
        <p:nvPicPr>
          <p:cNvPr id="6" name="shpDatum" descr="RO__vervolgpagina~LPP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1067" y="1233039"/>
            <a:ext cx="10462717" cy="571504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600" spc="-60" baseline="0">
                <a:solidFill>
                  <a:srgbClr val="2494C5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13" name="Tijdelijke aanduiding voor inhoud 2"/>
          <p:cNvSpPr>
            <a:spLocks noGrp="1"/>
          </p:cNvSpPr>
          <p:nvPr>
            <p:ph idx="1"/>
          </p:nvPr>
        </p:nvSpPr>
        <p:spPr>
          <a:xfrm>
            <a:off x="493144" y="1798626"/>
            <a:ext cx="10477573" cy="42735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179388" indent="-179388">
              <a:buFont typeface="Arial" pitchFamily="34" charset="0"/>
              <a:buChar char="•"/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396000" indent="-252000">
              <a:buFontTx/>
              <a:buBlip>
                <a:blip r:embed="rId3"/>
              </a:buBlip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539750" indent="-144000">
              <a:buSzPct val="100000"/>
              <a:buFontTx/>
              <a:buBlip>
                <a:blip r:embed="rId4"/>
              </a:buBlip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</p:txBody>
      </p:sp>
      <p:sp>
        <p:nvSpPr>
          <p:cNvPr id="7" name="shpTitel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shpKleurvlakBoven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shpBeeldmerk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45A92-4837-4B9C-A292-301AB680B11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31006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382132-FB21-4A04-A7B2-B03AB81992DB}" type="datetimeFigureOut">
              <a:rPr lang="nl-NL" smtClean="0"/>
              <a:t>7-3-2023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097258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382132-FB21-4A04-A7B2-B03AB81992DB}" type="datetimeFigureOut">
              <a:rPr lang="nl-NL" smtClean="0"/>
              <a:t>7-3-2023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89105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382132-FB21-4A04-A7B2-B03AB81992DB}" type="datetimeFigureOut">
              <a:rPr lang="nl-NL" smtClean="0"/>
              <a:t>7-3-2023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85072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544733" y="3511550"/>
            <a:ext cx="2296584" cy="2609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9044518" y="3511550"/>
            <a:ext cx="2298700" cy="2609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382132-FB21-4A04-A7B2-B03AB81992DB}" type="datetimeFigureOut">
              <a:rPr lang="nl-NL" smtClean="0"/>
              <a:t>7-3-2023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6668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382132-FB21-4A04-A7B2-B03AB81992DB}" type="datetimeFigureOut">
              <a:rPr lang="nl-NL" smtClean="0"/>
              <a:t>7-3-2023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82780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382132-FB21-4A04-A7B2-B03AB81992DB}" type="datetimeFigureOut">
              <a:rPr lang="nl-NL" smtClean="0"/>
              <a:t>7-3-2023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54600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382132-FB21-4A04-A7B2-B03AB81992DB}" type="datetimeFigureOut">
              <a:rPr lang="nl-NL" smtClean="0"/>
              <a:t>7-3-2023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87001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2DE9CD-3FB6-4A21-B5F1-3E5D86A2D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2B34C45-6AAD-4501-8579-87DE974697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692BAF9-F3F6-45AD-8702-B6BE8C506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0BDF3-070D-4051-B9BB-79576A92E6B2}" type="datetimeFigureOut">
              <a:rPr lang="nl-NL" smtClean="0"/>
              <a:t>7-3-2023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B59CEB9-346D-491B-A7EF-0A2788624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2209CCD-72E5-43BF-8B82-D1FA287C1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1CA42-FCCB-4910-9320-9C32CA4BB1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89720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382132-FB21-4A04-A7B2-B03AB81992DB}" type="datetimeFigureOut">
              <a:rPr lang="nl-NL" smtClean="0"/>
              <a:t>7-3-2023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46336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382132-FB21-4A04-A7B2-B03AB81992DB}" type="datetimeFigureOut">
              <a:rPr lang="nl-NL" smtClean="0"/>
              <a:t>7-3-2023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2858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382132-FB21-4A04-A7B2-B03AB81992DB}" type="datetimeFigureOut">
              <a:rPr lang="nl-NL" smtClean="0"/>
              <a:t>7-3-2023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884769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10157885" y="2474914"/>
            <a:ext cx="1204383" cy="3646487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544734" y="2474914"/>
            <a:ext cx="3409951" cy="3646487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382132-FB21-4A04-A7B2-B03AB81992DB}" type="datetimeFigureOut">
              <a:rPr lang="nl-NL" smtClean="0"/>
              <a:t>7-3-2023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8613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ACD39D-A1F1-40AE-B11C-485E1C72F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409FB1E-8F75-4991-A033-6C4C7019E0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638D551-7E44-4B7D-9A48-87DDE449A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0BDF3-070D-4051-B9BB-79576A92E6B2}" type="datetimeFigureOut">
              <a:rPr lang="nl-NL" smtClean="0"/>
              <a:t>7-3-2023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EE6BBC4-541E-4D0F-9BE8-056ECA89B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72F3351-ACDA-47CB-8413-435859150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1CA42-FCCB-4910-9320-9C32CA4BB1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2842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93EEA7-EF95-49CA-A292-B0611BA6C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EAB7469-187F-4377-9615-CFC0FA5B0C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A6CD1A3-4460-4AD8-9C33-47CD5407D3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1A46E0A-0CD2-4CB0-8BD6-7541970B7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0BDF3-070D-4051-B9BB-79576A92E6B2}" type="datetimeFigureOut">
              <a:rPr lang="nl-NL" smtClean="0"/>
              <a:t>7-3-2023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ECED3E1-DFB7-441B-9DE0-8A1D74D20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12853DB-C347-4B2A-9B58-F817AC82D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1CA42-FCCB-4910-9320-9C32CA4BB1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9646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4C228E-8588-4CB9-B344-DDE3E5C800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DA16669-61FF-4CBC-BA86-38EBD1C8E1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6B7CA79-B166-4880-AE46-787A0704B9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5554F2FB-73C6-46B9-9300-C80C41C115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EE019D39-5F6B-4DAD-9CF1-7CAF3452D0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613E24E6-8105-4D5E-A57A-1A48F437F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0BDF3-070D-4051-B9BB-79576A92E6B2}" type="datetimeFigureOut">
              <a:rPr lang="nl-NL" smtClean="0"/>
              <a:t>7-3-2023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6630EF7B-DA9B-4FBD-8581-163F3C63F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BB5789C1-0172-472C-89B2-796CE4CFD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1CA42-FCCB-4910-9320-9C32CA4BB1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10357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874D38-2C56-4179-9AF5-32BF7FDB0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CDD83244-AA39-4EF3-965E-E7179FB5A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0BDF3-070D-4051-B9BB-79576A92E6B2}" type="datetimeFigureOut">
              <a:rPr lang="nl-NL" smtClean="0"/>
              <a:t>7-3-2023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4D1504E6-9347-47DE-ACD4-62C24ACDA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1E8DB84-CED8-48CC-8531-9E9721BB2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1CA42-FCCB-4910-9320-9C32CA4BB1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0481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49F43604-6E56-4CC0-AD16-AC49920F2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0BDF3-070D-4051-B9BB-79576A92E6B2}" type="datetimeFigureOut">
              <a:rPr lang="nl-NL" smtClean="0"/>
              <a:t>7-3-2023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10CD1BD4-5CF6-4194-A4A0-FAD246C94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DBAEA664-5C0D-425C-A201-735C7BF2F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1CA42-FCCB-4910-9320-9C32CA4BB1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4620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C31CEB-DD1E-4C4A-9130-DFEE4DA6E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8F1EEB1-03CA-4054-9992-C8AB9EB1B2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D7270ACE-772C-4B94-A0B7-184EEC6167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307001D-A406-47FE-901C-521315E3E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0BDF3-070D-4051-B9BB-79576A92E6B2}" type="datetimeFigureOut">
              <a:rPr lang="nl-NL" smtClean="0"/>
              <a:t>7-3-2023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3C644A4-BE94-4371-B3A0-E3ADB709E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4C66126-5098-447D-861E-D4A940418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1CA42-FCCB-4910-9320-9C32CA4BB1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66931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9749A4-2264-4B40-8A14-18706AD7FC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B5C33B14-2A18-4FE9-AA28-F1D0151ADE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6D9250E-C6B7-4DB0-9F5E-737A7CDC25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0B362D3-B5DF-41D3-B5A9-52434A9D9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0BDF3-070D-4051-B9BB-79576A92E6B2}" type="datetimeFigureOut">
              <a:rPr lang="nl-NL" smtClean="0"/>
              <a:t>7-3-2023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1965A33-F8B5-4795-A8D7-1899C1DBF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FB1047B-B6FD-47A9-B3C7-90D0DB129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1CA42-FCCB-4910-9320-9C32CA4BB1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36228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A9A7AF41-3EEF-4BC7-97CA-7E925E5A3B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3132833-1D19-40C8-86E5-063244DFD4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7937FFB-2F86-4944-99A1-5123278AC3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E0BDF3-070D-4051-B9BB-79576A92E6B2}" type="datetimeFigureOut">
              <a:rPr lang="nl-NL" smtClean="0"/>
              <a:t>7-3-2023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00E3698-19B0-4A67-B0A6-D9D44C3680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3C51BDB-1454-429B-946A-7A56EA2980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31CA42-FCCB-4910-9320-9C32CA4BB1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09457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hpKleurvlak"/>
          <p:cNvSpPr>
            <a:spLocks noChangeArrowheads="1"/>
          </p:cNvSpPr>
          <p:nvPr/>
        </p:nvSpPr>
        <p:spPr bwMode="auto">
          <a:xfrm>
            <a:off x="6096000" y="0"/>
            <a:ext cx="6096000" cy="6858000"/>
          </a:xfrm>
          <a:prstGeom prst="rect">
            <a:avLst/>
          </a:prstGeom>
          <a:solidFill>
            <a:srgbClr val="046F96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endParaRPr lang="nl-NL" altLang="nl-NL" sz="1800">
              <a:solidFill>
                <a:schemeClr val="tx1"/>
              </a:solidFill>
            </a:endParaRPr>
          </a:p>
        </p:txBody>
      </p:sp>
      <p:sp>
        <p:nvSpPr>
          <p:cNvPr id="130053" name="shpDatum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72251" y="6380164"/>
            <a:ext cx="4953000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>
                <a:solidFill>
                  <a:srgbClr val="FFFFFF"/>
                </a:solidFill>
                <a:cs typeface="Arial" charset="0"/>
              </a:defRPr>
            </a:lvl1pPr>
          </a:lstStyle>
          <a:p>
            <a:fld id="{BB382132-FB21-4A04-A7B2-B03AB81992DB}" type="datetimeFigureOut">
              <a:rPr lang="nl-NL" smtClean="0"/>
              <a:t>7-3-2023</a:t>
            </a:fld>
            <a:endParaRPr lang="nl-NL"/>
          </a:p>
        </p:txBody>
      </p:sp>
      <p:sp>
        <p:nvSpPr>
          <p:cNvPr id="1028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6563784" y="2474914"/>
            <a:ext cx="4798483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te bewerken</a:t>
            </a:r>
          </a:p>
        </p:txBody>
      </p:sp>
      <p:sp>
        <p:nvSpPr>
          <p:cNvPr id="1029" name="shpTekst"/>
          <p:cNvSpPr>
            <a:spLocks noGrp="1" noChangeArrowheads="1"/>
          </p:cNvSpPr>
          <p:nvPr>
            <p:ph type="body" idx="1"/>
          </p:nvPr>
        </p:nvSpPr>
        <p:spPr bwMode="auto">
          <a:xfrm>
            <a:off x="6544734" y="3511550"/>
            <a:ext cx="4798484" cy="2609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</p:txBody>
      </p:sp>
      <p:pic>
        <p:nvPicPr>
          <p:cNvPr id="1030" name="Picture 10" descr="Logo Powerpoint 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200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9789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9pPr>
    </p:titleStyle>
    <p:bodyStyle>
      <a:lvl1pPr marL="342900" indent="-341313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>
          <a:solidFill>
            <a:srgbClr val="FFFFFF"/>
          </a:solidFill>
          <a:latin typeface="+mn-lt"/>
          <a:ea typeface="+mn-ea"/>
          <a:cs typeface="+mn-cs"/>
        </a:defRPr>
      </a:lvl1pPr>
      <a:lvl2pPr marL="1588" indent="455613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>
          <a:solidFill>
            <a:srgbClr val="FFFFFF"/>
          </a:solidFill>
          <a:latin typeface="+mn-lt"/>
        </a:defRPr>
      </a:lvl2pPr>
      <a:lvl3pPr marL="1588" indent="912813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>
          <a:solidFill>
            <a:srgbClr val="FFFFFF"/>
          </a:solidFill>
          <a:latin typeface="+mn-lt"/>
        </a:defRPr>
      </a:lvl3pPr>
      <a:lvl4pPr marL="1588" indent="1370013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>
          <a:solidFill>
            <a:srgbClr val="FFFFFF"/>
          </a:solidFill>
          <a:latin typeface="+mn-lt"/>
        </a:defRPr>
      </a:lvl4pPr>
      <a:lvl5pPr marL="1588" indent="1827213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>
          <a:solidFill>
            <a:srgbClr val="FFFFFF"/>
          </a:solidFill>
          <a:latin typeface="+mn-lt"/>
        </a:defRPr>
      </a:lvl5pPr>
      <a:lvl6pPr marL="458788" algn="l" rtl="0" eaLnBrk="1" fontAlgn="base" hangingPunct="1">
        <a:spcBef>
          <a:spcPct val="20000"/>
        </a:spcBef>
        <a:spcAft>
          <a:spcPct val="0"/>
        </a:spcAft>
        <a:buFont typeface="Arial" charset="0"/>
        <a:defRPr>
          <a:solidFill>
            <a:srgbClr val="FFFFFF"/>
          </a:solidFill>
          <a:latin typeface="+mn-lt"/>
        </a:defRPr>
      </a:lvl6pPr>
      <a:lvl7pPr marL="915988" algn="l" rtl="0" eaLnBrk="1" fontAlgn="base" hangingPunct="1">
        <a:spcBef>
          <a:spcPct val="20000"/>
        </a:spcBef>
        <a:spcAft>
          <a:spcPct val="0"/>
        </a:spcAft>
        <a:buFont typeface="Arial" charset="0"/>
        <a:defRPr>
          <a:solidFill>
            <a:srgbClr val="FFFFFF"/>
          </a:solidFill>
          <a:latin typeface="+mn-lt"/>
        </a:defRPr>
      </a:lvl7pPr>
      <a:lvl8pPr marL="1373188" algn="l" rtl="0" eaLnBrk="1" fontAlgn="base" hangingPunct="1">
        <a:spcBef>
          <a:spcPct val="20000"/>
        </a:spcBef>
        <a:spcAft>
          <a:spcPct val="0"/>
        </a:spcAft>
        <a:buFont typeface="Arial" charset="0"/>
        <a:defRPr>
          <a:solidFill>
            <a:srgbClr val="FFFFFF"/>
          </a:solidFill>
          <a:latin typeface="+mn-lt"/>
        </a:defRPr>
      </a:lvl8pPr>
      <a:lvl9pPr marL="1830388" algn="l" rtl="0" eaLnBrk="1" fontAlgn="base" hangingPunct="1">
        <a:spcBef>
          <a:spcPct val="20000"/>
        </a:spcBef>
        <a:spcAft>
          <a:spcPct val="0"/>
        </a:spcAft>
        <a:buFont typeface="Arial" charset="0"/>
        <a:defRPr>
          <a:solidFill>
            <a:srgbClr val="FFFFFF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E0D8DD53-898E-405A-BAE9-7065CADE75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922" y="1636178"/>
            <a:ext cx="5081532" cy="2606675"/>
          </a:xfrm>
        </p:spPr>
        <p:txBody>
          <a:bodyPr/>
          <a:lstStyle/>
          <a:p>
            <a:pPr algn="ctr"/>
            <a:r>
              <a:rPr lang="nl-NL" sz="3600" b="1" dirty="0">
                <a:solidFill>
                  <a:schemeClr val="tx1"/>
                </a:solidFill>
              </a:rPr>
              <a:t>Online </a:t>
            </a:r>
            <a:br>
              <a:rPr lang="nl-NL" sz="3600" b="1">
                <a:solidFill>
                  <a:schemeClr val="tx1"/>
                </a:solidFill>
              </a:rPr>
            </a:br>
            <a:r>
              <a:rPr lang="nl-NL" sz="3600" b="1">
                <a:solidFill>
                  <a:schemeClr val="tx1"/>
                </a:solidFill>
              </a:rPr>
              <a:t>OCW</a:t>
            </a:r>
            <a:br>
              <a:rPr lang="nl-NL" sz="3600" b="1">
                <a:solidFill>
                  <a:schemeClr val="tx1"/>
                </a:solidFill>
              </a:rPr>
            </a:br>
            <a:r>
              <a:rPr lang="nl-NL" sz="3600" b="1">
                <a:solidFill>
                  <a:schemeClr val="tx1"/>
                </a:solidFill>
              </a:rPr>
              <a:t>Vragenuur:</a:t>
            </a:r>
            <a:br>
              <a:rPr lang="nl-NL" sz="3600" b="1" dirty="0">
                <a:solidFill>
                  <a:schemeClr val="tx1"/>
                </a:solidFill>
              </a:rPr>
            </a:br>
            <a:br>
              <a:rPr lang="nl-NL" sz="3600" b="1">
                <a:solidFill>
                  <a:schemeClr val="tx1"/>
                </a:solidFill>
              </a:rPr>
            </a:br>
            <a:r>
              <a:rPr lang="nl-NL" sz="3600" b="1">
                <a:solidFill>
                  <a:schemeClr val="tx1"/>
                </a:solidFill>
              </a:rPr>
              <a:t>nieuwe </a:t>
            </a:r>
            <a:r>
              <a:rPr lang="nl-NL" sz="3600" b="1" dirty="0">
                <a:solidFill>
                  <a:schemeClr val="tx1"/>
                </a:solidFill>
              </a:rPr>
              <a:t>strategie samenwerking in de regio; wat betekent dat?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2379D3A-1CD3-4579-A146-C30813D24B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15858" y="5105400"/>
            <a:ext cx="5380220" cy="544630"/>
          </a:xfrm>
        </p:spPr>
        <p:txBody>
          <a:bodyPr/>
          <a:lstStyle/>
          <a:p>
            <a:pPr marL="1587" indent="0"/>
            <a:r>
              <a:rPr lang="nl-NL" sz="2800" b="1" dirty="0"/>
              <a:t>Dinsdag 7 maart 2023</a:t>
            </a:r>
          </a:p>
        </p:txBody>
      </p:sp>
    </p:spTree>
    <p:extLst>
      <p:ext uri="{BB962C8B-B14F-4D97-AF65-F5344CB8AC3E}">
        <p14:creationId xmlns:p14="http://schemas.microsoft.com/office/powerpoint/2010/main" val="37469473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58B338-567C-4874-99BC-BC7F4131F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b="1" dirty="0"/>
              <a:t>Thema’s voor verdere uitwerking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E1A39B2-7C80-48E2-A69B-5F57D573FD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9504" y="1798626"/>
            <a:ext cx="10462717" cy="4273580"/>
          </a:xfrm>
        </p:spPr>
        <p:txBody>
          <a:bodyPr>
            <a:normAutofit/>
          </a:bodyPr>
          <a:lstStyle/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Vertegenwoordiging beroepsgroep binnen RATO</a:t>
            </a:r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Inrichting governance en (mede)zeggenschap</a:t>
            </a:r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Relatie met regionale allianties</a:t>
            </a:r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Escalatiemodel en doorzettingsmacht</a:t>
            </a:r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nl-NL" sz="28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77621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58B338-567C-4874-99BC-BC7F4131F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b="1" dirty="0"/>
              <a:t>Communicatie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E1A39B2-7C80-48E2-A69B-5F57D573FD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9504" y="1798626"/>
            <a:ext cx="10462717" cy="4273580"/>
          </a:xfrm>
        </p:spPr>
        <p:txBody>
          <a:bodyPr>
            <a:normAutofit lnSpcReduction="10000"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Realisatie Eenheid</a:t>
            </a:r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Informatie via Arbeidsmarktplatform PO, Voion en SOM</a:t>
            </a:r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Informatie via PO-Raad, VO-Raad, MBO Raad, lerarenopleidingen en beroeps- vakorganisaties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Nieuwsbrieven en Kamerbrieven OCW</a:t>
            </a:r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nl-NL" sz="28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06794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58B338-567C-4874-99BC-BC7F4131F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b="1" dirty="0"/>
              <a:t>Deelsessies</a:t>
            </a:r>
          </a:p>
        </p:txBody>
      </p:sp>
    </p:spTree>
    <p:extLst>
      <p:ext uri="{BB962C8B-B14F-4D97-AF65-F5344CB8AC3E}">
        <p14:creationId xmlns:p14="http://schemas.microsoft.com/office/powerpoint/2010/main" val="2804907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58B338-567C-4874-99BC-BC7F4131F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b="1" dirty="0"/>
              <a:t>Agenda bijeenkomst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B4832D2-6EA1-45F6-88A0-B44B3AC2CE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9504" y="1798626"/>
            <a:ext cx="10462717" cy="4273580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endParaRPr lang="nl-NL" sz="2800" dirty="0">
              <a:effectLst/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nl-NL" sz="2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Introductie en toelichting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nl-NL" sz="2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Deelsessies 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nl-NL" sz="2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Afronding</a:t>
            </a:r>
          </a:p>
        </p:txBody>
      </p:sp>
    </p:spTree>
    <p:extLst>
      <p:ext uri="{BB962C8B-B14F-4D97-AF65-F5344CB8AC3E}">
        <p14:creationId xmlns:p14="http://schemas.microsoft.com/office/powerpoint/2010/main" val="213533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58B338-567C-4874-99BC-BC7F4131F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b="1" dirty="0"/>
              <a:t>RAP en SO&amp;P worden RATO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B4832D2-6EA1-45F6-88A0-B44B3AC2CE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9504" y="1798626"/>
            <a:ext cx="10462717" cy="4273580"/>
          </a:xfrm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</a:pPr>
            <a:endParaRPr lang="nl-NL" sz="2800" dirty="0">
              <a:effectLst/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</a:pPr>
            <a:r>
              <a:rPr lang="nl-NL" sz="2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de regio werken schoolbesturen en lerarenopleidingen samen aan voldoende en (blijvend) goed opgeleid onderwijspersoneel. </a:t>
            </a:r>
            <a:endParaRPr lang="nl-NL" sz="4000" dirty="0">
              <a:effectLst/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1125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58B338-567C-4874-99BC-BC7F4131F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b="1" dirty="0"/>
              <a:t>Waarom RATO?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B4832D2-6EA1-45F6-88A0-B44B3AC2CE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39507" y="2680614"/>
            <a:ext cx="5841823" cy="1179967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nl-NL" sz="2600" dirty="0"/>
              <a:t>Regionale aanpak zorgt voor maatwerk en meer resultaat.</a:t>
            </a:r>
          </a:p>
        </p:txBody>
      </p:sp>
      <p:pic>
        <p:nvPicPr>
          <p:cNvPr id="9" name="Picture 4" descr="H:\Downloads\noun_attractive_981374.png">
            <a:extLst>
              <a:ext uri="{FF2B5EF4-FFF2-40B4-BE49-F238E27FC236}">
                <a16:creationId xmlns:a16="http://schemas.microsoft.com/office/drawing/2014/main" id="{2675BB94-797D-4825-BEC8-1140F2B9E8D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517"/>
          <a:stretch/>
        </p:blipFill>
        <p:spPr bwMode="auto">
          <a:xfrm>
            <a:off x="615061" y="2683606"/>
            <a:ext cx="1556792" cy="1361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3220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58B338-567C-4874-99BC-BC7F4131F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b="1" dirty="0"/>
              <a:t>RATO – Hoe doen we dat?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B4832D2-6EA1-45F6-88A0-B44B3AC2CE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39507" y="2680614"/>
            <a:ext cx="5841823" cy="1179967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nl-NL" sz="2600" dirty="0"/>
              <a:t>We bundelen de krachten en verdelen de tekorten.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E5290108-99C3-47CB-B47F-849CD9F0DE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067" y="2584937"/>
            <a:ext cx="1940859" cy="1371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4116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58B338-567C-4874-99BC-BC7F4131F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b="1" dirty="0"/>
              <a:t>RATO – Welke functies?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B4832D2-6EA1-45F6-88A0-B44B3AC2CE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39507" y="2680614"/>
            <a:ext cx="5841823" cy="1179967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</a:pPr>
            <a:r>
              <a:rPr lang="nl-NL" sz="2600" dirty="0"/>
              <a:t>We zorgen voor het beter werven, matchen, opleiden, begeleiden en professionaliseren.</a:t>
            </a:r>
          </a:p>
        </p:txBody>
      </p:sp>
      <p:pic>
        <p:nvPicPr>
          <p:cNvPr id="6" name="Picture 3" descr="H:\Downloads\noun_growth_417674.png">
            <a:extLst>
              <a:ext uri="{FF2B5EF4-FFF2-40B4-BE49-F238E27FC236}">
                <a16:creationId xmlns:a16="http://schemas.microsoft.com/office/drawing/2014/main" id="{FE6D2A98-870E-46DE-9A46-57F5048127A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669"/>
          <a:stretch/>
        </p:blipFill>
        <p:spPr bwMode="auto">
          <a:xfrm>
            <a:off x="491067" y="2624529"/>
            <a:ext cx="1628800" cy="1292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80036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58B338-567C-4874-99BC-BC7F4131F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b="1" dirty="0"/>
              <a:t>Kenmerken RATO volgens werkplan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B4832D2-6EA1-45F6-88A0-B44B3AC2CE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9504" y="1798626"/>
            <a:ext cx="10462717" cy="4273580"/>
          </a:xfrm>
        </p:spPr>
        <p:txBody>
          <a:bodyPr>
            <a:normAutofit lnSpcReduction="10000"/>
          </a:bodyPr>
          <a:lstStyle/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Po, vo en mbo besturen, </a:t>
            </a:r>
            <a:r>
              <a:rPr lang="nl-NL" sz="2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lerarenopleidingen en (vertegenwoordigers van) de beroepsgroep.</a:t>
            </a:r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Geografische regio’s waarin RAP en SO&amp;P zijn geïntegreerd</a:t>
            </a:r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Voorkeur RATO over de sectoren heen. </a:t>
            </a:r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RATO kan (nog) sectoraal ingericht worden.</a:t>
            </a:r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nl-NL" sz="2800" dirty="0">
              <a:effectLst/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63528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58B338-567C-4874-99BC-BC7F4131F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b="1" dirty="0"/>
              <a:t>Proces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B4832D2-6EA1-45F6-88A0-B44B3AC2CE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9504" y="1798626"/>
            <a:ext cx="10462717" cy="4273580"/>
          </a:xfrm>
        </p:spPr>
        <p:txBody>
          <a:bodyPr>
            <a:normAutofit fontScale="77500" lnSpcReduction="20000"/>
          </a:bodyPr>
          <a:lstStyle/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Kader en selectie voorlopers</a:t>
            </a:r>
            <a:r>
              <a:rPr lang="nl-NL" sz="2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voorjaar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Tot de zomer: </a:t>
            </a:r>
            <a:r>
              <a:rPr lang="nl-NL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vorming RATO</a:t>
            </a:r>
            <a:br>
              <a:rPr lang="nl-NL" sz="2800" dirty="0"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l-NL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Initiatief bij de regio’s voor RATO-vorming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Ondersteuning regiovorming door Realisatie-Eenheid</a:t>
            </a:r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Zomer: eerste indeling RATO en totaaloverzicht</a:t>
            </a:r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RATO maken regio-analyse en planvorming gericht op werving, opleiden, professionaliseren en behoud van goed onderwijspersoneel</a:t>
            </a:r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Januari 2024 financieringsinstrument RATO-regeling</a:t>
            </a:r>
            <a:endParaRPr lang="nl-NL" sz="2800" dirty="0">
              <a:effectLst/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81136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58B338-567C-4874-99BC-BC7F4131F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b="1" dirty="0"/>
              <a:t>Financiering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B4832D2-6EA1-45F6-88A0-B44B3AC2CE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9504" y="1798626"/>
            <a:ext cx="10462717" cy="4273580"/>
          </a:xfrm>
        </p:spPr>
        <p:txBody>
          <a:bodyPr>
            <a:normAutofit fontScale="85000" lnSpcReduction="20000"/>
          </a:bodyPr>
          <a:lstStyle/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Bundelin</a:t>
            </a:r>
            <a:r>
              <a:rPr lang="nl-NL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g middelen RAP en SO&amp;P</a:t>
            </a:r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Verdeelsleutel wordt uitgewerkt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Financiering zorgt voor prikkels die samenwerken bevordert en concurrentie vermindert</a:t>
            </a:r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RATO vraagt middelen aan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Vervolgens worden middelen toegekend via RATO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RAP-regeling en SO&amp;P-regeling worden verlengd</a:t>
            </a:r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nl-NL" sz="28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187463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ema1">
  <a:themeElements>
    <a:clrScheme name="">
      <a:dk1>
        <a:srgbClr val="000000"/>
      </a:dk1>
      <a:lt1>
        <a:srgbClr val="FFFFFF"/>
      </a:lt1>
      <a:dk2>
        <a:srgbClr val="046F96"/>
      </a:dk2>
      <a:lt2>
        <a:srgbClr val="EEECE1"/>
      </a:lt2>
      <a:accent1>
        <a:srgbClr val="046F96"/>
      </a:accent1>
      <a:accent2>
        <a:srgbClr val="9ACCD4"/>
      </a:accent2>
      <a:accent3>
        <a:srgbClr val="FFFFFF"/>
      </a:accent3>
      <a:accent4>
        <a:srgbClr val="000000"/>
      </a:accent4>
      <a:accent5>
        <a:srgbClr val="AABBC9"/>
      </a:accent5>
      <a:accent6>
        <a:srgbClr val="8BB9C0"/>
      </a:accent6>
      <a:hlink>
        <a:srgbClr val="ED8FBB"/>
      </a:hlink>
      <a:folHlink>
        <a:srgbClr val="900079"/>
      </a:folHlink>
    </a:clrScheme>
    <a:fontScheme name="Titelpagina zonder afbeelding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itelpagina zonder afbeelding 1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24C2B0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20B09F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elpagina zonder afbeelding 2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8AE8B"/>
        </a:accent1>
        <a:accent2>
          <a:srgbClr val="2494C5"/>
        </a:accent2>
        <a:accent3>
          <a:srgbClr val="FFFFFF"/>
        </a:accent3>
        <a:accent4>
          <a:srgbClr val="000000"/>
        </a:accent4>
        <a:accent5>
          <a:srgbClr val="B4D3C4"/>
        </a:accent5>
        <a:accent6>
          <a:srgbClr val="2086B2"/>
        </a:accent6>
        <a:hlink>
          <a:srgbClr val="9ACCD4"/>
        </a:hlink>
        <a:folHlink>
          <a:srgbClr val="A100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elpagina zonder afbeelding 3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58AE8B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4F9D7D"/>
        </a:accent6>
        <a:hlink>
          <a:srgbClr val="2494C5"/>
        </a:hlink>
        <a:folHlink>
          <a:srgbClr val="9ACCD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5745</TotalTime>
  <Words>289</Words>
  <Application>Microsoft Office PowerPoint</Application>
  <PresentationFormat>Breedbeeld</PresentationFormat>
  <Paragraphs>46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2</vt:i4>
      </vt:variant>
      <vt:variant>
        <vt:lpstr>Diatitels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Verdana</vt:lpstr>
      <vt:lpstr>Kantoorthema</vt:lpstr>
      <vt:lpstr>Thema1</vt:lpstr>
      <vt:lpstr>Online  OCW Vragenuur:  nieuwe strategie samenwerking in de regio; wat betekent dat?</vt:lpstr>
      <vt:lpstr>Agenda bijeenkomst </vt:lpstr>
      <vt:lpstr>RAP en SO&amp;P worden RATO</vt:lpstr>
      <vt:lpstr>Waarom RATO?</vt:lpstr>
      <vt:lpstr>RATO – Hoe doen we dat?</vt:lpstr>
      <vt:lpstr>RATO – Welke functies?</vt:lpstr>
      <vt:lpstr>Kenmerken RATO volgens werkplan</vt:lpstr>
      <vt:lpstr>Proces</vt:lpstr>
      <vt:lpstr>Financiering</vt:lpstr>
      <vt:lpstr>Thema’s voor verdere uitwerking</vt:lpstr>
      <vt:lpstr>Communicatie</vt:lpstr>
      <vt:lpstr>Deelsessies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Personeelstekort – feiten &amp; cijfers</dc:title>
  <dc:creator>Vliet, Janis van</dc:creator>
  <cp:lastModifiedBy>Gielen, Yvonne</cp:lastModifiedBy>
  <cp:revision>264</cp:revision>
  <cp:lastPrinted>2023-03-07T10:43:37Z</cp:lastPrinted>
  <dcterms:created xsi:type="dcterms:W3CDTF">2022-01-05T12:45:20Z</dcterms:created>
  <dcterms:modified xsi:type="dcterms:W3CDTF">2023-03-07T12:37:12Z</dcterms:modified>
</cp:coreProperties>
</file>