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handoutMasterIdLst>
    <p:handoutMasterId r:id="rId22"/>
  </p:handoutMasterIdLst>
  <p:sldIdLst>
    <p:sldId id="256" r:id="rId3"/>
    <p:sldId id="257" r:id="rId4"/>
    <p:sldId id="277" r:id="rId5"/>
    <p:sldId id="259" r:id="rId6"/>
    <p:sldId id="264" r:id="rId7"/>
    <p:sldId id="265" r:id="rId8"/>
    <p:sldId id="268" r:id="rId9"/>
    <p:sldId id="260" r:id="rId10"/>
    <p:sldId id="261" r:id="rId11"/>
    <p:sldId id="270" r:id="rId12"/>
    <p:sldId id="272" r:id="rId13"/>
    <p:sldId id="262" r:id="rId14"/>
    <p:sldId id="263" r:id="rId15"/>
    <p:sldId id="269" r:id="rId16"/>
    <p:sldId id="273" r:id="rId17"/>
    <p:sldId id="275" r:id="rId18"/>
    <p:sldId id="276" r:id="rId19"/>
    <p:sldId id="267" r:id="rId20"/>
  </p:sldIdLst>
  <p:sldSz cx="12192000" cy="6858000"/>
  <p:notesSz cx="6808788" cy="9940925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sanne de Berg" initials="LdB" lastIdx="1" clrIdx="0">
    <p:extLst>
      <p:ext uri="{19B8F6BF-5375-455C-9EA6-DF929625EA0E}">
        <p15:presenceInfo xmlns:p15="http://schemas.microsoft.com/office/powerpoint/2012/main" userId="Lisanne de Ber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4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6683C4-21E2-4E49-B126-16BD119B142B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4878778-A4CD-4E05-BCC9-0C8B6E35A78A}">
      <dgm:prSet/>
      <dgm:spPr/>
      <dgm:t>
        <a:bodyPr/>
        <a:lstStyle/>
        <a:p>
          <a:r>
            <a:rPr lang="nl-NL" dirty="0"/>
            <a:t>Start informatie bijeenkomst</a:t>
          </a:r>
          <a:endParaRPr lang="en-US" dirty="0"/>
        </a:p>
      </dgm:t>
    </dgm:pt>
    <dgm:pt modelId="{2A0A5B15-7C1A-4C8D-B30D-192384EF100D}" type="parTrans" cxnId="{A7B63173-5B8D-47E6-B148-B868B167815F}">
      <dgm:prSet/>
      <dgm:spPr/>
      <dgm:t>
        <a:bodyPr/>
        <a:lstStyle/>
        <a:p>
          <a:endParaRPr lang="en-US"/>
        </a:p>
      </dgm:t>
    </dgm:pt>
    <dgm:pt modelId="{7531639F-DBAC-4D6A-99BE-95E39CD2001B}" type="sibTrans" cxnId="{A7B63173-5B8D-47E6-B148-B868B167815F}">
      <dgm:prSet/>
      <dgm:spPr/>
      <dgm:t>
        <a:bodyPr/>
        <a:lstStyle/>
        <a:p>
          <a:endParaRPr lang="en-US"/>
        </a:p>
      </dgm:t>
    </dgm:pt>
    <dgm:pt modelId="{008B78EF-8300-4C55-9820-4B093CB40758}">
      <dgm:prSet/>
      <dgm:spPr/>
      <dgm:t>
        <a:bodyPr/>
        <a:lstStyle/>
        <a:p>
          <a:r>
            <a:rPr lang="nl-NL"/>
            <a:t>Kennismaking basisscholen</a:t>
          </a:r>
          <a:endParaRPr lang="en-US"/>
        </a:p>
      </dgm:t>
    </dgm:pt>
    <dgm:pt modelId="{4F99573F-58F5-4322-B642-BFCFE9E099C6}" type="parTrans" cxnId="{69F59C87-9BE9-468E-8848-95580CE2A8AF}">
      <dgm:prSet/>
      <dgm:spPr/>
      <dgm:t>
        <a:bodyPr/>
        <a:lstStyle/>
        <a:p>
          <a:endParaRPr lang="en-US"/>
        </a:p>
      </dgm:t>
    </dgm:pt>
    <dgm:pt modelId="{75DE1F87-180A-462C-8ADB-3AF31E36CD40}" type="sibTrans" cxnId="{69F59C87-9BE9-468E-8848-95580CE2A8AF}">
      <dgm:prSet/>
      <dgm:spPr/>
      <dgm:t>
        <a:bodyPr/>
        <a:lstStyle/>
        <a:p>
          <a:endParaRPr lang="en-US"/>
        </a:p>
      </dgm:t>
    </dgm:pt>
    <dgm:pt modelId="{CD004677-6A23-49C7-BAE8-8EC888283548}">
      <dgm:prSet/>
      <dgm:spPr/>
      <dgm:t>
        <a:bodyPr/>
        <a:lstStyle/>
        <a:p>
          <a:r>
            <a:rPr lang="nl-NL"/>
            <a:t>Motivatiebrief</a:t>
          </a:r>
          <a:endParaRPr lang="en-US"/>
        </a:p>
      </dgm:t>
    </dgm:pt>
    <dgm:pt modelId="{C902EDAB-9C09-4BC9-90AF-36643BB6A21E}" type="parTrans" cxnId="{9C3AF487-F6B6-4249-AF21-8FAF8E5BDEB9}">
      <dgm:prSet/>
      <dgm:spPr/>
      <dgm:t>
        <a:bodyPr/>
        <a:lstStyle/>
        <a:p>
          <a:endParaRPr lang="en-US"/>
        </a:p>
      </dgm:t>
    </dgm:pt>
    <dgm:pt modelId="{C7DACC31-C384-4CE9-A8A7-D0FBB26639CC}" type="sibTrans" cxnId="{9C3AF487-F6B6-4249-AF21-8FAF8E5BDEB9}">
      <dgm:prSet/>
      <dgm:spPr/>
      <dgm:t>
        <a:bodyPr/>
        <a:lstStyle/>
        <a:p>
          <a:endParaRPr lang="en-US"/>
        </a:p>
      </dgm:t>
    </dgm:pt>
    <dgm:pt modelId="{1A80BB2E-D5CC-4F7B-8FC9-4ECD36122DAF}">
      <dgm:prSet/>
      <dgm:spPr/>
      <dgm:t>
        <a:bodyPr/>
        <a:lstStyle/>
        <a:p>
          <a:r>
            <a:rPr lang="nl-NL"/>
            <a:t>Selectie en plaatsing tutoren</a:t>
          </a:r>
          <a:endParaRPr lang="en-US"/>
        </a:p>
      </dgm:t>
    </dgm:pt>
    <dgm:pt modelId="{DAE356A8-3368-4B65-8D49-1E5A0FA6DFFB}" type="parTrans" cxnId="{F4C36ABA-6FCC-4F38-B8DE-15E35D5DEF56}">
      <dgm:prSet/>
      <dgm:spPr/>
      <dgm:t>
        <a:bodyPr/>
        <a:lstStyle/>
        <a:p>
          <a:endParaRPr lang="en-US"/>
        </a:p>
      </dgm:t>
    </dgm:pt>
    <dgm:pt modelId="{547C294D-B396-4C48-83A5-A1053CF61F5C}" type="sibTrans" cxnId="{F4C36ABA-6FCC-4F38-B8DE-15E35D5DEF56}">
      <dgm:prSet/>
      <dgm:spPr/>
      <dgm:t>
        <a:bodyPr/>
        <a:lstStyle/>
        <a:p>
          <a:endParaRPr lang="en-US"/>
        </a:p>
      </dgm:t>
    </dgm:pt>
    <dgm:pt modelId="{2BE4C039-3621-43CA-BE98-1E1A9C312982}">
      <dgm:prSet/>
      <dgm:spPr/>
      <dgm:t>
        <a:bodyPr/>
        <a:lstStyle/>
        <a:p>
          <a:pPr rtl="0"/>
          <a:r>
            <a:rPr lang="nl-NL"/>
            <a:t>Financiële vergoeding</a:t>
          </a:r>
          <a:r>
            <a:rPr lang="nl-NL">
              <a:latin typeface="Calibri Light" panose="020F0302020204030204"/>
            </a:rPr>
            <a:t> </a:t>
          </a:r>
          <a:r>
            <a:rPr lang="nl-NL"/>
            <a:t> €3,50 – €5,-</a:t>
          </a:r>
          <a:endParaRPr lang="en-US" dirty="0"/>
        </a:p>
      </dgm:t>
    </dgm:pt>
    <dgm:pt modelId="{6E7B24AF-54E8-41CA-A433-D01D03331DDC}" type="parTrans" cxnId="{0F38019A-2CFD-4E5F-ACC4-7F747243BE39}">
      <dgm:prSet/>
      <dgm:spPr/>
      <dgm:t>
        <a:bodyPr/>
        <a:lstStyle/>
        <a:p>
          <a:endParaRPr lang="en-US"/>
        </a:p>
      </dgm:t>
    </dgm:pt>
    <dgm:pt modelId="{67BB35C1-3426-445D-A1A1-908CAA26A484}" type="sibTrans" cxnId="{0F38019A-2CFD-4E5F-ACC4-7F747243BE39}">
      <dgm:prSet/>
      <dgm:spPr/>
      <dgm:t>
        <a:bodyPr/>
        <a:lstStyle/>
        <a:p>
          <a:endParaRPr lang="en-US"/>
        </a:p>
      </dgm:t>
    </dgm:pt>
    <dgm:pt modelId="{56F2158C-A59C-4CE7-9A8D-0B5CB56A0E89}">
      <dgm:prSet/>
      <dgm:spPr/>
      <dgm:t>
        <a:bodyPr/>
        <a:lstStyle/>
        <a:p>
          <a:pPr rtl="0"/>
          <a:r>
            <a:rPr lang="nl-NL"/>
            <a:t>Begeleiding</a:t>
          </a:r>
          <a:r>
            <a:rPr lang="nl-NL">
              <a:latin typeface="Calibri Light" panose="020F0302020204030204"/>
            </a:rPr>
            <a:t> </a:t>
          </a:r>
          <a:endParaRPr lang="en-US" dirty="0"/>
        </a:p>
      </dgm:t>
    </dgm:pt>
    <dgm:pt modelId="{A7DA15BA-3BC8-48FD-9FBB-4BD56836EB9C}" type="parTrans" cxnId="{AEF1AA85-3A5E-42E2-B345-B4EFEB3871C6}">
      <dgm:prSet/>
      <dgm:spPr/>
      <dgm:t>
        <a:bodyPr/>
        <a:lstStyle/>
        <a:p>
          <a:endParaRPr lang="en-US"/>
        </a:p>
      </dgm:t>
    </dgm:pt>
    <dgm:pt modelId="{C6D3CE6F-A1EA-4B22-850F-D07B5863236E}" type="sibTrans" cxnId="{AEF1AA85-3A5E-42E2-B345-B4EFEB3871C6}">
      <dgm:prSet/>
      <dgm:spPr/>
      <dgm:t>
        <a:bodyPr/>
        <a:lstStyle/>
        <a:p>
          <a:endParaRPr lang="en-US"/>
        </a:p>
      </dgm:t>
    </dgm:pt>
    <dgm:pt modelId="{963CC1CA-8765-479C-945D-BBDA8D605E09}">
      <dgm:prSet/>
      <dgm:spPr/>
      <dgm:t>
        <a:bodyPr/>
        <a:lstStyle/>
        <a:p>
          <a:pPr rtl="0"/>
          <a:r>
            <a:rPr lang="nl-NL">
              <a:latin typeface="Calibri Light" panose="020F0302020204030204"/>
            </a:rPr>
            <a:t>Masterclass </a:t>
          </a:r>
          <a:endParaRPr lang="en-US" dirty="0"/>
        </a:p>
      </dgm:t>
    </dgm:pt>
    <dgm:pt modelId="{CB81B18F-350F-436C-B6E6-B2826D13495D}" type="parTrans" cxnId="{00CF1F31-D036-4057-8568-59A7294C43B4}">
      <dgm:prSet/>
      <dgm:spPr/>
      <dgm:t>
        <a:bodyPr/>
        <a:lstStyle/>
        <a:p>
          <a:endParaRPr lang="en-US"/>
        </a:p>
      </dgm:t>
    </dgm:pt>
    <dgm:pt modelId="{5DD2CDE5-67AA-4291-BCD0-663362AD80F8}" type="sibTrans" cxnId="{00CF1F31-D036-4057-8568-59A7294C43B4}">
      <dgm:prSet/>
      <dgm:spPr/>
      <dgm:t>
        <a:bodyPr/>
        <a:lstStyle/>
        <a:p>
          <a:endParaRPr lang="en-US"/>
        </a:p>
      </dgm:t>
    </dgm:pt>
    <dgm:pt modelId="{20B27803-0BB7-44C2-B8C3-69E54E885E10}">
      <dgm:prSet/>
      <dgm:spPr/>
      <dgm:t>
        <a:bodyPr/>
        <a:lstStyle/>
        <a:p>
          <a:r>
            <a:rPr lang="nl-NL"/>
            <a:t>Evaluatie en afronding</a:t>
          </a:r>
          <a:endParaRPr lang="en-US"/>
        </a:p>
      </dgm:t>
    </dgm:pt>
    <dgm:pt modelId="{96FB6E22-2164-418E-9731-85B75D06D485}" type="parTrans" cxnId="{C05B40B1-D3DA-4050-8BE8-38443B0E31AF}">
      <dgm:prSet/>
      <dgm:spPr/>
      <dgm:t>
        <a:bodyPr/>
        <a:lstStyle/>
        <a:p>
          <a:endParaRPr lang="en-US"/>
        </a:p>
      </dgm:t>
    </dgm:pt>
    <dgm:pt modelId="{62CCCE59-E140-4158-AD1C-5E4EC6FC5194}" type="sibTrans" cxnId="{C05B40B1-D3DA-4050-8BE8-38443B0E31AF}">
      <dgm:prSet/>
      <dgm:spPr/>
      <dgm:t>
        <a:bodyPr/>
        <a:lstStyle/>
        <a:p>
          <a:endParaRPr lang="en-US"/>
        </a:p>
      </dgm:t>
    </dgm:pt>
    <dgm:pt modelId="{574F0D40-B9B8-484E-9382-624FF937B59D}" type="pres">
      <dgm:prSet presAssocID="{476683C4-21E2-4E49-B126-16BD119B142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32A46B42-DF82-4A54-A361-D14CBC3A0005}" type="pres">
      <dgm:prSet presAssocID="{54878778-A4CD-4E05-BCC9-0C8B6E35A78A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B2134B5-8D95-43D1-A63C-5390EF762276}" type="pres">
      <dgm:prSet presAssocID="{7531639F-DBAC-4D6A-99BE-95E39CD2001B}" presName="sibTrans" presStyleLbl="sibTrans1D1" presStyleIdx="0" presStyleCnt="7"/>
      <dgm:spPr/>
      <dgm:t>
        <a:bodyPr/>
        <a:lstStyle/>
        <a:p>
          <a:endParaRPr lang="nl-NL"/>
        </a:p>
      </dgm:t>
    </dgm:pt>
    <dgm:pt modelId="{B228FD12-4883-4946-830E-91E5987FE5AA}" type="pres">
      <dgm:prSet presAssocID="{7531639F-DBAC-4D6A-99BE-95E39CD2001B}" presName="connectorText" presStyleLbl="sibTrans1D1" presStyleIdx="0" presStyleCnt="7"/>
      <dgm:spPr/>
      <dgm:t>
        <a:bodyPr/>
        <a:lstStyle/>
        <a:p>
          <a:endParaRPr lang="nl-NL"/>
        </a:p>
      </dgm:t>
    </dgm:pt>
    <dgm:pt modelId="{E26F42D0-569F-484A-9A77-43E6C97A1981}" type="pres">
      <dgm:prSet presAssocID="{008B78EF-8300-4C55-9820-4B093CB40758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E5EC7BBC-A55C-4812-9E3D-5389FDF6F3D7}" type="pres">
      <dgm:prSet presAssocID="{75DE1F87-180A-462C-8ADB-3AF31E36CD40}" presName="sibTrans" presStyleLbl="sibTrans1D1" presStyleIdx="1" presStyleCnt="7"/>
      <dgm:spPr/>
      <dgm:t>
        <a:bodyPr/>
        <a:lstStyle/>
        <a:p>
          <a:endParaRPr lang="nl-NL"/>
        </a:p>
      </dgm:t>
    </dgm:pt>
    <dgm:pt modelId="{DCEA3C6D-DF50-4A82-B7C1-FC0A9FC9105B}" type="pres">
      <dgm:prSet presAssocID="{75DE1F87-180A-462C-8ADB-3AF31E36CD40}" presName="connectorText" presStyleLbl="sibTrans1D1" presStyleIdx="1" presStyleCnt="7"/>
      <dgm:spPr/>
      <dgm:t>
        <a:bodyPr/>
        <a:lstStyle/>
        <a:p>
          <a:endParaRPr lang="nl-NL"/>
        </a:p>
      </dgm:t>
    </dgm:pt>
    <dgm:pt modelId="{1AC2DB91-5A2D-45AF-943C-0D22BC64EB68}" type="pres">
      <dgm:prSet presAssocID="{CD004677-6A23-49C7-BAE8-8EC888283548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E6BC9DFA-DAFF-420A-B730-E9C123A9DD0B}" type="pres">
      <dgm:prSet presAssocID="{C7DACC31-C384-4CE9-A8A7-D0FBB26639CC}" presName="sibTrans" presStyleLbl="sibTrans1D1" presStyleIdx="2" presStyleCnt="7"/>
      <dgm:spPr/>
      <dgm:t>
        <a:bodyPr/>
        <a:lstStyle/>
        <a:p>
          <a:endParaRPr lang="nl-NL"/>
        </a:p>
      </dgm:t>
    </dgm:pt>
    <dgm:pt modelId="{124FAA40-BED3-43E6-976D-01F5A6E08D7F}" type="pres">
      <dgm:prSet presAssocID="{C7DACC31-C384-4CE9-A8A7-D0FBB26639CC}" presName="connectorText" presStyleLbl="sibTrans1D1" presStyleIdx="2" presStyleCnt="7"/>
      <dgm:spPr/>
      <dgm:t>
        <a:bodyPr/>
        <a:lstStyle/>
        <a:p>
          <a:endParaRPr lang="nl-NL"/>
        </a:p>
      </dgm:t>
    </dgm:pt>
    <dgm:pt modelId="{8BEDCFD2-56C1-40BA-B49B-2B97E14F2B57}" type="pres">
      <dgm:prSet presAssocID="{1A80BB2E-D5CC-4F7B-8FC9-4ECD36122DAF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1326B38-A20A-47AB-AD56-D0EB55B6A005}" type="pres">
      <dgm:prSet presAssocID="{547C294D-B396-4C48-83A5-A1053CF61F5C}" presName="sibTrans" presStyleLbl="sibTrans1D1" presStyleIdx="3" presStyleCnt="7"/>
      <dgm:spPr/>
      <dgm:t>
        <a:bodyPr/>
        <a:lstStyle/>
        <a:p>
          <a:endParaRPr lang="nl-NL"/>
        </a:p>
      </dgm:t>
    </dgm:pt>
    <dgm:pt modelId="{9914C372-52A0-4BD5-A411-D9C6C01EE778}" type="pres">
      <dgm:prSet presAssocID="{547C294D-B396-4C48-83A5-A1053CF61F5C}" presName="connectorText" presStyleLbl="sibTrans1D1" presStyleIdx="3" presStyleCnt="7"/>
      <dgm:spPr/>
      <dgm:t>
        <a:bodyPr/>
        <a:lstStyle/>
        <a:p>
          <a:endParaRPr lang="nl-NL"/>
        </a:p>
      </dgm:t>
    </dgm:pt>
    <dgm:pt modelId="{59A265B5-84B6-427D-A904-DBA58BA68F8C}" type="pres">
      <dgm:prSet presAssocID="{2BE4C039-3621-43CA-BE98-1E1A9C312982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2EBC93E-D49E-46FA-BFAF-EBBCE435A26F}" type="pres">
      <dgm:prSet presAssocID="{67BB35C1-3426-445D-A1A1-908CAA26A484}" presName="sibTrans" presStyleLbl="sibTrans1D1" presStyleIdx="4" presStyleCnt="7"/>
      <dgm:spPr/>
      <dgm:t>
        <a:bodyPr/>
        <a:lstStyle/>
        <a:p>
          <a:endParaRPr lang="nl-NL"/>
        </a:p>
      </dgm:t>
    </dgm:pt>
    <dgm:pt modelId="{662A3C11-01D2-4AB2-A759-28F59852C1B9}" type="pres">
      <dgm:prSet presAssocID="{67BB35C1-3426-445D-A1A1-908CAA26A484}" presName="connectorText" presStyleLbl="sibTrans1D1" presStyleIdx="4" presStyleCnt="7"/>
      <dgm:spPr/>
      <dgm:t>
        <a:bodyPr/>
        <a:lstStyle/>
        <a:p>
          <a:endParaRPr lang="nl-NL"/>
        </a:p>
      </dgm:t>
    </dgm:pt>
    <dgm:pt modelId="{50358709-3506-4BBF-A4B8-6053E4B0CBF4}" type="pres">
      <dgm:prSet presAssocID="{56F2158C-A59C-4CE7-9A8D-0B5CB56A0E89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B32CF80-32EE-4E8A-81E3-CE2C8DEC1C56}" type="pres">
      <dgm:prSet presAssocID="{C6D3CE6F-A1EA-4B22-850F-D07B5863236E}" presName="sibTrans" presStyleLbl="sibTrans1D1" presStyleIdx="5" presStyleCnt="7"/>
      <dgm:spPr/>
      <dgm:t>
        <a:bodyPr/>
        <a:lstStyle/>
        <a:p>
          <a:endParaRPr lang="nl-NL"/>
        </a:p>
      </dgm:t>
    </dgm:pt>
    <dgm:pt modelId="{E0ABD1E4-38DD-48C6-99CF-57700C7DCE74}" type="pres">
      <dgm:prSet presAssocID="{C6D3CE6F-A1EA-4B22-850F-D07B5863236E}" presName="connectorText" presStyleLbl="sibTrans1D1" presStyleIdx="5" presStyleCnt="7"/>
      <dgm:spPr/>
      <dgm:t>
        <a:bodyPr/>
        <a:lstStyle/>
        <a:p>
          <a:endParaRPr lang="nl-NL"/>
        </a:p>
      </dgm:t>
    </dgm:pt>
    <dgm:pt modelId="{D9BC0F77-C796-4CA4-B51F-662C8BE32B5D}" type="pres">
      <dgm:prSet presAssocID="{963CC1CA-8765-479C-945D-BBDA8D605E09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A65BE6B1-8B4E-4A3B-96A9-A3BE05D5CB63}" type="pres">
      <dgm:prSet presAssocID="{5DD2CDE5-67AA-4291-BCD0-663362AD80F8}" presName="sibTrans" presStyleLbl="sibTrans1D1" presStyleIdx="6" presStyleCnt="7"/>
      <dgm:spPr/>
      <dgm:t>
        <a:bodyPr/>
        <a:lstStyle/>
        <a:p>
          <a:endParaRPr lang="nl-NL"/>
        </a:p>
      </dgm:t>
    </dgm:pt>
    <dgm:pt modelId="{55200C26-9DCD-4875-9A9D-68AA146A50CB}" type="pres">
      <dgm:prSet presAssocID="{5DD2CDE5-67AA-4291-BCD0-663362AD80F8}" presName="connectorText" presStyleLbl="sibTrans1D1" presStyleIdx="6" presStyleCnt="7"/>
      <dgm:spPr/>
      <dgm:t>
        <a:bodyPr/>
        <a:lstStyle/>
        <a:p>
          <a:endParaRPr lang="nl-NL"/>
        </a:p>
      </dgm:t>
    </dgm:pt>
    <dgm:pt modelId="{5A3D544B-3FE3-4542-B2FD-52EB4B56AD40}" type="pres">
      <dgm:prSet presAssocID="{20B27803-0BB7-44C2-B8C3-69E54E885E10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20CC6F03-46C6-4C13-99D4-43CED8568F60}" type="presOf" srcId="{56F2158C-A59C-4CE7-9A8D-0B5CB56A0E89}" destId="{50358709-3506-4BBF-A4B8-6053E4B0CBF4}" srcOrd="0" destOrd="0" presId="urn:microsoft.com/office/officeart/2016/7/layout/RepeatingBendingProcessNew"/>
    <dgm:cxn modelId="{5650674D-1E4A-4550-8875-4CF02A6AD9EE}" type="presOf" srcId="{54878778-A4CD-4E05-BCC9-0C8B6E35A78A}" destId="{32A46B42-DF82-4A54-A361-D14CBC3A0005}" srcOrd="0" destOrd="0" presId="urn:microsoft.com/office/officeart/2016/7/layout/RepeatingBendingProcessNew"/>
    <dgm:cxn modelId="{E1EB756D-96E9-4DB2-9F06-D28C21ABB686}" type="presOf" srcId="{547C294D-B396-4C48-83A5-A1053CF61F5C}" destId="{F1326B38-A20A-47AB-AD56-D0EB55B6A005}" srcOrd="0" destOrd="0" presId="urn:microsoft.com/office/officeart/2016/7/layout/RepeatingBendingProcessNew"/>
    <dgm:cxn modelId="{AEF1AA85-3A5E-42E2-B345-B4EFEB3871C6}" srcId="{476683C4-21E2-4E49-B126-16BD119B142B}" destId="{56F2158C-A59C-4CE7-9A8D-0B5CB56A0E89}" srcOrd="5" destOrd="0" parTransId="{A7DA15BA-3BC8-48FD-9FBB-4BD56836EB9C}" sibTransId="{C6D3CE6F-A1EA-4B22-850F-D07B5863236E}"/>
    <dgm:cxn modelId="{92EE9E0A-2872-47F4-B980-4B08C76B2160}" type="presOf" srcId="{75DE1F87-180A-462C-8ADB-3AF31E36CD40}" destId="{E5EC7BBC-A55C-4812-9E3D-5389FDF6F3D7}" srcOrd="0" destOrd="0" presId="urn:microsoft.com/office/officeart/2016/7/layout/RepeatingBendingProcessNew"/>
    <dgm:cxn modelId="{9A706F1C-3CC4-4B8C-A39D-E82DEC1B39F8}" type="presOf" srcId="{476683C4-21E2-4E49-B126-16BD119B142B}" destId="{574F0D40-B9B8-484E-9382-624FF937B59D}" srcOrd="0" destOrd="0" presId="urn:microsoft.com/office/officeart/2016/7/layout/RepeatingBendingProcessNew"/>
    <dgm:cxn modelId="{3900816C-AE77-4831-B6FA-C14E4971C6EC}" type="presOf" srcId="{75DE1F87-180A-462C-8ADB-3AF31E36CD40}" destId="{DCEA3C6D-DF50-4A82-B7C1-FC0A9FC9105B}" srcOrd="1" destOrd="0" presId="urn:microsoft.com/office/officeart/2016/7/layout/RepeatingBendingProcessNew"/>
    <dgm:cxn modelId="{00CF1F31-D036-4057-8568-59A7294C43B4}" srcId="{476683C4-21E2-4E49-B126-16BD119B142B}" destId="{963CC1CA-8765-479C-945D-BBDA8D605E09}" srcOrd="6" destOrd="0" parTransId="{CB81B18F-350F-436C-B6E6-B2826D13495D}" sibTransId="{5DD2CDE5-67AA-4291-BCD0-663362AD80F8}"/>
    <dgm:cxn modelId="{BC4C7458-22F5-46B0-8B1A-89D874F29174}" type="presOf" srcId="{C6D3CE6F-A1EA-4B22-850F-D07B5863236E}" destId="{2B32CF80-32EE-4E8A-81E3-CE2C8DEC1C56}" srcOrd="0" destOrd="0" presId="urn:microsoft.com/office/officeart/2016/7/layout/RepeatingBendingProcessNew"/>
    <dgm:cxn modelId="{8E9516BF-2441-4358-8B29-19276E173AFE}" type="presOf" srcId="{2BE4C039-3621-43CA-BE98-1E1A9C312982}" destId="{59A265B5-84B6-427D-A904-DBA58BA68F8C}" srcOrd="0" destOrd="0" presId="urn:microsoft.com/office/officeart/2016/7/layout/RepeatingBendingProcessNew"/>
    <dgm:cxn modelId="{08C3CC01-D159-4A33-ACFE-0B3F274531D5}" type="presOf" srcId="{5DD2CDE5-67AA-4291-BCD0-663362AD80F8}" destId="{A65BE6B1-8B4E-4A3B-96A9-A3BE05D5CB63}" srcOrd="0" destOrd="0" presId="urn:microsoft.com/office/officeart/2016/7/layout/RepeatingBendingProcessNew"/>
    <dgm:cxn modelId="{81909D39-C40D-4E2B-A858-D9DF864D6731}" type="presOf" srcId="{5DD2CDE5-67AA-4291-BCD0-663362AD80F8}" destId="{55200C26-9DCD-4875-9A9D-68AA146A50CB}" srcOrd="1" destOrd="0" presId="urn:microsoft.com/office/officeart/2016/7/layout/RepeatingBendingProcessNew"/>
    <dgm:cxn modelId="{F4C36ABA-6FCC-4F38-B8DE-15E35D5DEF56}" srcId="{476683C4-21E2-4E49-B126-16BD119B142B}" destId="{1A80BB2E-D5CC-4F7B-8FC9-4ECD36122DAF}" srcOrd="3" destOrd="0" parTransId="{DAE356A8-3368-4B65-8D49-1E5A0FA6DFFB}" sibTransId="{547C294D-B396-4C48-83A5-A1053CF61F5C}"/>
    <dgm:cxn modelId="{0F38019A-2CFD-4E5F-ACC4-7F747243BE39}" srcId="{476683C4-21E2-4E49-B126-16BD119B142B}" destId="{2BE4C039-3621-43CA-BE98-1E1A9C312982}" srcOrd="4" destOrd="0" parTransId="{6E7B24AF-54E8-41CA-A433-D01D03331DDC}" sibTransId="{67BB35C1-3426-445D-A1A1-908CAA26A484}"/>
    <dgm:cxn modelId="{31830158-2894-4F97-A7AF-F5053F00CF47}" type="presOf" srcId="{C6D3CE6F-A1EA-4B22-850F-D07B5863236E}" destId="{E0ABD1E4-38DD-48C6-99CF-57700C7DCE74}" srcOrd="1" destOrd="0" presId="urn:microsoft.com/office/officeart/2016/7/layout/RepeatingBendingProcessNew"/>
    <dgm:cxn modelId="{A7B63173-5B8D-47E6-B148-B868B167815F}" srcId="{476683C4-21E2-4E49-B126-16BD119B142B}" destId="{54878778-A4CD-4E05-BCC9-0C8B6E35A78A}" srcOrd="0" destOrd="0" parTransId="{2A0A5B15-7C1A-4C8D-B30D-192384EF100D}" sibTransId="{7531639F-DBAC-4D6A-99BE-95E39CD2001B}"/>
    <dgm:cxn modelId="{69F59C87-9BE9-468E-8848-95580CE2A8AF}" srcId="{476683C4-21E2-4E49-B126-16BD119B142B}" destId="{008B78EF-8300-4C55-9820-4B093CB40758}" srcOrd="1" destOrd="0" parTransId="{4F99573F-58F5-4322-B642-BFCFE9E099C6}" sibTransId="{75DE1F87-180A-462C-8ADB-3AF31E36CD40}"/>
    <dgm:cxn modelId="{BD359385-3DD0-41BA-9776-9DEB9595AF1E}" type="presOf" srcId="{67BB35C1-3426-445D-A1A1-908CAA26A484}" destId="{662A3C11-01D2-4AB2-A759-28F59852C1B9}" srcOrd="1" destOrd="0" presId="urn:microsoft.com/office/officeart/2016/7/layout/RepeatingBendingProcessNew"/>
    <dgm:cxn modelId="{9C3AF487-F6B6-4249-AF21-8FAF8E5BDEB9}" srcId="{476683C4-21E2-4E49-B126-16BD119B142B}" destId="{CD004677-6A23-49C7-BAE8-8EC888283548}" srcOrd="2" destOrd="0" parTransId="{C902EDAB-9C09-4BC9-90AF-36643BB6A21E}" sibTransId="{C7DACC31-C384-4CE9-A8A7-D0FBB26639CC}"/>
    <dgm:cxn modelId="{14E9CBF9-F823-441E-A5BF-2DBD01497CB4}" type="presOf" srcId="{CD004677-6A23-49C7-BAE8-8EC888283548}" destId="{1AC2DB91-5A2D-45AF-943C-0D22BC64EB68}" srcOrd="0" destOrd="0" presId="urn:microsoft.com/office/officeart/2016/7/layout/RepeatingBendingProcessNew"/>
    <dgm:cxn modelId="{3C852B45-59C7-4135-B527-95AF03407F38}" type="presOf" srcId="{20B27803-0BB7-44C2-B8C3-69E54E885E10}" destId="{5A3D544B-3FE3-4542-B2FD-52EB4B56AD40}" srcOrd="0" destOrd="0" presId="urn:microsoft.com/office/officeart/2016/7/layout/RepeatingBendingProcessNew"/>
    <dgm:cxn modelId="{361D3DF0-5984-4CAE-946B-DFFC3956D32D}" type="presOf" srcId="{7531639F-DBAC-4D6A-99BE-95E39CD2001B}" destId="{3B2134B5-8D95-43D1-A63C-5390EF762276}" srcOrd="0" destOrd="0" presId="urn:microsoft.com/office/officeart/2016/7/layout/RepeatingBendingProcessNew"/>
    <dgm:cxn modelId="{B9646E38-81FE-4C90-89B1-94EA863D56E2}" type="presOf" srcId="{7531639F-DBAC-4D6A-99BE-95E39CD2001B}" destId="{B228FD12-4883-4946-830E-91E5987FE5AA}" srcOrd="1" destOrd="0" presId="urn:microsoft.com/office/officeart/2016/7/layout/RepeatingBendingProcessNew"/>
    <dgm:cxn modelId="{1ED20446-917E-4DF6-B561-591B9697E2A9}" type="presOf" srcId="{C7DACC31-C384-4CE9-A8A7-D0FBB26639CC}" destId="{124FAA40-BED3-43E6-976D-01F5A6E08D7F}" srcOrd="1" destOrd="0" presId="urn:microsoft.com/office/officeart/2016/7/layout/RepeatingBendingProcessNew"/>
    <dgm:cxn modelId="{0FD0E3E9-B20C-48E3-85AE-A6DA40C97FFD}" type="presOf" srcId="{008B78EF-8300-4C55-9820-4B093CB40758}" destId="{E26F42D0-569F-484A-9A77-43E6C97A1981}" srcOrd="0" destOrd="0" presId="urn:microsoft.com/office/officeart/2016/7/layout/RepeatingBendingProcessNew"/>
    <dgm:cxn modelId="{86FA62AD-603F-4B03-82EC-D7B7F7A7264E}" type="presOf" srcId="{C7DACC31-C384-4CE9-A8A7-D0FBB26639CC}" destId="{E6BC9DFA-DAFF-420A-B730-E9C123A9DD0B}" srcOrd="0" destOrd="0" presId="urn:microsoft.com/office/officeart/2016/7/layout/RepeatingBendingProcessNew"/>
    <dgm:cxn modelId="{FE74AE50-C082-4FEC-BF02-7AC719328A40}" type="presOf" srcId="{1A80BB2E-D5CC-4F7B-8FC9-4ECD36122DAF}" destId="{8BEDCFD2-56C1-40BA-B49B-2B97E14F2B57}" srcOrd="0" destOrd="0" presId="urn:microsoft.com/office/officeart/2016/7/layout/RepeatingBendingProcessNew"/>
    <dgm:cxn modelId="{93C36FA7-BFE4-4F20-8768-483D19918CB6}" type="presOf" srcId="{547C294D-B396-4C48-83A5-A1053CF61F5C}" destId="{9914C372-52A0-4BD5-A411-D9C6C01EE778}" srcOrd="1" destOrd="0" presId="urn:microsoft.com/office/officeart/2016/7/layout/RepeatingBendingProcessNew"/>
    <dgm:cxn modelId="{DC6DAD81-EC8F-4886-982B-F3BC20D00D30}" type="presOf" srcId="{67BB35C1-3426-445D-A1A1-908CAA26A484}" destId="{22EBC93E-D49E-46FA-BFAF-EBBCE435A26F}" srcOrd="0" destOrd="0" presId="urn:microsoft.com/office/officeart/2016/7/layout/RepeatingBendingProcessNew"/>
    <dgm:cxn modelId="{F3E708C9-E0F0-4EC0-ABE0-0062077AAE8F}" type="presOf" srcId="{963CC1CA-8765-479C-945D-BBDA8D605E09}" destId="{D9BC0F77-C796-4CA4-B51F-662C8BE32B5D}" srcOrd="0" destOrd="0" presId="urn:microsoft.com/office/officeart/2016/7/layout/RepeatingBendingProcessNew"/>
    <dgm:cxn modelId="{C05B40B1-D3DA-4050-8BE8-38443B0E31AF}" srcId="{476683C4-21E2-4E49-B126-16BD119B142B}" destId="{20B27803-0BB7-44C2-B8C3-69E54E885E10}" srcOrd="7" destOrd="0" parTransId="{96FB6E22-2164-418E-9731-85B75D06D485}" sibTransId="{62CCCE59-E140-4158-AD1C-5E4EC6FC5194}"/>
    <dgm:cxn modelId="{5DD9F130-3C2F-4143-B874-826E4D63D833}" type="presParOf" srcId="{574F0D40-B9B8-484E-9382-624FF937B59D}" destId="{32A46B42-DF82-4A54-A361-D14CBC3A0005}" srcOrd="0" destOrd="0" presId="urn:microsoft.com/office/officeart/2016/7/layout/RepeatingBendingProcessNew"/>
    <dgm:cxn modelId="{53947C6A-D664-4739-8DEC-23304EE4C496}" type="presParOf" srcId="{574F0D40-B9B8-484E-9382-624FF937B59D}" destId="{3B2134B5-8D95-43D1-A63C-5390EF762276}" srcOrd="1" destOrd="0" presId="urn:microsoft.com/office/officeart/2016/7/layout/RepeatingBendingProcessNew"/>
    <dgm:cxn modelId="{91909D07-A017-449E-9461-46C48DE8B1E2}" type="presParOf" srcId="{3B2134B5-8D95-43D1-A63C-5390EF762276}" destId="{B228FD12-4883-4946-830E-91E5987FE5AA}" srcOrd="0" destOrd="0" presId="urn:microsoft.com/office/officeart/2016/7/layout/RepeatingBendingProcessNew"/>
    <dgm:cxn modelId="{7A6069A3-03C3-4D69-9D1C-479A1A3BFACF}" type="presParOf" srcId="{574F0D40-B9B8-484E-9382-624FF937B59D}" destId="{E26F42D0-569F-484A-9A77-43E6C97A1981}" srcOrd="2" destOrd="0" presId="urn:microsoft.com/office/officeart/2016/7/layout/RepeatingBendingProcessNew"/>
    <dgm:cxn modelId="{61277786-0EF7-46B1-BF97-4B9E86062E10}" type="presParOf" srcId="{574F0D40-B9B8-484E-9382-624FF937B59D}" destId="{E5EC7BBC-A55C-4812-9E3D-5389FDF6F3D7}" srcOrd="3" destOrd="0" presId="urn:microsoft.com/office/officeart/2016/7/layout/RepeatingBendingProcessNew"/>
    <dgm:cxn modelId="{1E189510-45EF-42B1-84C9-44009866AE7F}" type="presParOf" srcId="{E5EC7BBC-A55C-4812-9E3D-5389FDF6F3D7}" destId="{DCEA3C6D-DF50-4A82-B7C1-FC0A9FC9105B}" srcOrd="0" destOrd="0" presId="urn:microsoft.com/office/officeart/2016/7/layout/RepeatingBendingProcessNew"/>
    <dgm:cxn modelId="{DC688EC1-146C-46AB-B103-D7B507BDC47B}" type="presParOf" srcId="{574F0D40-B9B8-484E-9382-624FF937B59D}" destId="{1AC2DB91-5A2D-45AF-943C-0D22BC64EB68}" srcOrd="4" destOrd="0" presId="urn:microsoft.com/office/officeart/2016/7/layout/RepeatingBendingProcessNew"/>
    <dgm:cxn modelId="{6A6C3C55-25C0-4CA4-AF5E-CBD92980F172}" type="presParOf" srcId="{574F0D40-B9B8-484E-9382-624FF937B59D}" destId="{E6BC9DFA-DAFF-420A-B730-E9C123A9DD0B}" srcOrd="5" destOrd="0" presId="urn:microsoft.com/office/officeart/2016/7/layout/RepeatingBendingProcessNew"/>
    <dgm:cxn modelId="{3973C086-8C9E-4B4A-9A8C-AF5C122A5F40}" type="presParOf" srcId="{E6BC9DFA-DAFF-420A-B730-E9C123A9DD0B}" destId="{124FAA40-BED3-43E6-976D-01F5A6E08D7F}" srcOrd="0" destOrd="0" presId="urn:microsoft.com/office/officeart/2016/7/layout/RepeatingBendingProcessNew"/>
    <dgm:cxn modelId="{6CF4467A-19D1-4349-BF1F-6D7671C466C8}" type="presParOf" srcId="{574F0D40-B9B8-484E-9382-624FF937B59D}" destId="{8BEDCFD2-56C1-40BA-B49B-2B97E14F2B57}" srcOrd="6" destOrd="0" presId="urn:microsoft.com/office/officeart/2016/7/layout/RepeatingBendingProcessNew"/>
    <dgm:cxn modelId="{06BC44D1-B333-443D-A2D2-0B4C3BA717CE}" type="presParOf" srcId="{574F0D40-B9B8-484E-9382-624FF937B59D}" destId="{F1326B38-A20A-47AB-AD56-D0EB55B6A005}" srcOrd="7" destOrd="0" presId="urn:microsoft.com/office/officeart/2016/7/layout/RepeatingBendingProcessNew"/>
    <dgm:cxn modelId="{5EFCB49E-1D23-47EF-989A-E716CB521FE0}" type="presParOf" srcId="{F1326B38-A20A-47AB-AD56-D0EB55B6A005}" destId="{9914C372-52A0-4BD5-A411-D9C6C01EE778}" srcOrd="0" destOrd="0" presId="urn:microsoft.com/office/officeart/2016/7/layout/RepeatingBendingProcessNew"/>
    <dgm:cxn modelId="{525B1FCD-0B22-432D-A20A-9D03CB45B2BE}" type="presParOf" srcId="{574F0D40-B9B8-484E-9382-624FF937B59D}" destId="{59A265B5-84B6-427D-A904-DBA58BA68F8C}" srcOrd="8" destOrd="0" presId="urn:microsoft.com/office/officeart/2016/7/layout/RepeatingBendingProcessNew"/>
    <dgm:cxn modelId="{3A965451-6C01-4155-869F-6993277B546B}" type="presParOf" srcId="{574F0D40-B9B8-484E-9382-624FF937B59D}" destId="{22EBC93E-D49E-46FA-BFAF-EBBCE435A26F}" srcOrd="9" destOrd="0" presId="urn:microsoft.com/office/officeart/2016/7/layout/RepeatingBendingProcessNew"/>
    <dgm:cxn modelId="{67C249CF-3833-420B-8536-20B3100BE45A}" type="presParOf" srcId="{22EBC93E-D49E-46FA-BFAF-EBBCE435A26F}" destId="{662A3C11-01D2-4AB2-A759-28F59852C1B9}" srcOrd="0" destOrd="0" presId="urn:microsoft.com/office/officeart/2016/7/layout/RepeatingBendingProcessNew"/>
    <dgm:cxn modelId="{5DE07D12-8047-48C3-A1CF-CAD29AC26612}" type="presParOf" srcId="{574F0D40-B9B8-484E-9382-624FF937B59D}" destId="{50358709-3506-4BBF-A4B8-6053E4B0CBF4}" srcOrd="10" destOrd="0" presId="urn:microsoft.com/office/officeart/2016/7/layout/RepeatingBendingProcessNew"/>
    <dgm:cxn modelId="{31E2268C-E400-4373-BAB9-E74967F3CD25}" type="presParOf" srcId="{574F0D40-B9B8-484E-9382-624FF937B59D}" destId="{2B32CF80-32EE-4E8A-81E3-CE2C8DEC1C56}" srcOrd="11" destOrd="0" presId="urn:microsoft.com/office/officeart/2016/7/layout/RepeatingBendingProcessNew"/>
    <dgm:cxn modelId="{629EEEEC-8B8A-4683-8B8B-E67997FD4E6B}" type="presParOf" srcId="{2B32CF80-32EE-4E8A-81E3-CE2C8DEC1C56}" destId="{E0ABD1E4-38DD-48C6-99CF-57700C7DCE74}" srcOrd="0" destOrd="0" presId="urn:microsoft.com/office/officeart/2016/7/layout/RepeatingBendingProcessNew"/>
    <dgm:cxn modelId="{49E47523-8AE9-49E1-9B52-772A346B9E50}" type="presParOf" srcId="{574F0D40-B9B8-484E-9382-624FF937B59D}" destId="{D9BC0F77-C796-4CA4-B51F-662C8BE32B5D}" srcOrd="12" destOrd="0" presId="urn:microsoft.com/office/officeart/2016/7/layout/RepeatingBendingProcessNew"/>
    <dgm:cxn modelId="{AD54D8CB-23C3-4D66-AFDA-DE1FDF688F22}" type="presParOf" srcId="{574F0D40-B9B8-484E-9382-624FF937B59D}" destId="{A65BE6B1-8B4E-4A3B-96A9-A3BE05D5CB63}" srcOrd="13" destOrd="0" presId="urn:microsoft.com/office/officeart/2016/7/layout/RepeatingBendingProcessNew"/>
    <dgm:cxn modelId="{17898DB1-31CA-4A3B-8EC0-6063A1C0A00A}" type="presParOf" srcId="{A65BE6B1-8B4E-4A3B-96A9-A3BE05D5CB63}" destId="{55200C26-9DCD-4875-9A9D-68AA146A50CB}" srcOrd="0" destOrd="0" presId="urn:microsoft.com/office/officeart/2016/7/layout/RepeatingBendingProcessNew"/>
    <dgm:cxn modelId="{FBA8196C-20C9-4163-9643-68F9E087D143}" type="presParOf" srcId="{574F0D40-B9B8-484E-9382-624FF937B59D}" destId="{5A3D544B-3FE3-4542-B2FD-52EB4B56AD40}" srcOrd="1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134B5-8D95-43D1-A63C-5390EF762276}">
      <dsp:nvSpPr>
        <dsp:cNvPr id="0" name=""/>
        <dsp:cNvSpPr/>
      </dsp:nvSpPr>
      <dsp:spPr>
        <a:xfrm>
          <a:off x="1182284" y="608988"/>
          <a:ext cx="24055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0559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295784" y="653350"/>
        <a:ext cx="13557" cy="2714"/>
      </dsp:txXfrm>
    </dsp:sp>
    <dsp:sp modelId="{32A46B42-DF82-4A54-A361-D14CBC3A0005}">
      <dsp:nvSpPr>
        <dsp:cNvPr id="0" name=""/>
        <dsp:cNvSpPr/>
      </dsp:nvSpPr>
      <dsp:spPr>
        <a:xfrm>
          <a:off x="5128" y="301021"/>
          <a:ext cx="1178955" cy="7073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770" tIns="60640" rIns="57770" bIns="606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200" kern="1200" dirty="0"/>
            <a:t>Start informatie bijeenkomst</a:t>
          </a:r>
          <a:endParaRPr lang="en-US" sz="1200" kern="1200" dirty="0"/>
        </a:p>
      </dsp:txBody>
      <dsp:txXfrm>
        <a:off x="5128" y="301021"/>
        <a:ext cx="1178955" cy="707373"/>
      </dsp:txXfrm>
    </dsp:sp>
    <dsp:sp modelId="{E5EC7BBC-A55C-4812-9E3D-5389FDF6F3D7}">
      <dsp:nvSpPr>
        <dsp:cNvPr id="0" name=""/>
        <dsp:cNvSpPr/>
      </dsp:nvSpPr>
      <dsp:spPr>
        <a:xfrm>
          <a:off x="2632399" y="608988"/>
          <a:ext cx="24055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0559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745900" y="653350"/>
        <a:ext cx="13557" cy="2714"/>
      </dsp:txXfrm>
    </dsp:sp>
    <dsp:sp modelId="{E26F42D0-569F-484A-9A77-43E6C97A1981}">
      <dsp:nvSpPr>
        <dsp:cNvPr id="0" name=""/>
        <dsp:cNvSpPr/>
      </dsp:nvSpPr>
      <dsp:spPr>
        <a:xfrm>
          <a:off x="1455243" y="301021"/>
          <a:ext cx="1178955" cy="7073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770" tIns="60640" rIns="57770" bIns="606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200" kern="1200"/>
            <a:t>Kennismaking basisscholen</a:t>
          </a:r>
          <a:endParaRPr lang="en-US" sz="1200" kern="1200"/>
        </a:p>
      </dsp:txBody>
      <dsp:txXfrm>
        <a:off x="1455243" y="301021"/>
        <a:ext cx="1178955" cy="707373"/>
      </dsp:txXfrm>
    </dsp:sp>
    <dsp:sp modelId="{E6BC9DFA-DAFF-420A-B730-E9C123A9DD0B}">
      <dsp:nvSpPr>
        <dsp:cNvPr id="0" name=""/>
        <dsp:cNvSpPr/>
      </dsp:nvSpPr>
      <dsp:spPr>
        <a:xfrm>
          <a:off x="594606" y="1006594"/>
          <a:ext cx="2900230" cy="240559"/>
        </a:xfrm>
        <a:custGeom>
          <a:avLst/>
          <a:gdLst/>
          <a:ahLst/>
          <a:cxnLst/>
          <a:rect l="0" t="0" r="0" b="0"/>
          <a:pathLst>
            <a:path>
              <a:moveTo>
                <a:pt x="2900230" y="0"/>
              </a:moveTo>
              <a:lnTo>
                <a:pt x="2900230" y="137379"/>
              </a:lnTo>
              <a:lnTo>
                <a:pt x="0" y="137379"/>
              </a:lnTo>
              <a:lnTo>
                <a:pt x="0" y="240559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971899" y="1125517"/>
        <a:ext cx="145643" cy="2714"/>
      </dsp:txXfrm>
    </dsp:sp>
    <dsp:sp modelId="{1AC2DB91-5A2D-45AF-943C-0D22BC64EB68}">
      <dsp:nvSpPr>
        <dsp:cNvPr id="0" name=""/>
        <dsp:cNvSpPr/>
      </dsp:nvSpPr>
      <dsp:spPr>
        <a:xfrm>
          <a:off x="2905358" y="301021"/>
          <a:ext cx="1178955" cy="7073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770" tIns="60640" rIns="57770" bIns="606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200" kern="1200"/>
            <a:t>Motivatiebrief</a:t>
          </a:r>
          <a:endParaRPr lang="en-US" sz="1200" kern="1200"/>
        </a:p>
      </dsp:txBody>
      <dsp:txXfrm>
        <a:off x="2905358" y="301021"/>
        <a:ext cx="1178955" cy="707373"/>
      </dsp:txXfrm>
    </dsp:sp>
    <dsp:sp modelId="{F1326B38-A20A-47AB-AD56-D0EB55B6A005}">
      <dsp:nvSpPr>
        <dsp:cNvPr id="0" name=""/>
        <dsp:cNvSpPr/>
      </dsp:nvSpPr>
      <dsp:spPr>
        <a:xfrm>
          <a:off x="1182284" y="1587520"/>
          <a:ext cx="24055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0559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295784" y="1631883"/>
        <a:ext cx="13557" cy="2714"/>
      </dsp:txXfrm>
    </dsp:sp>
    <dsp:sp modelId="{8BEDCFD2-56C1-40BA-B49B-2B97E14F2B57}">
      <dsp:nvSpPr>
        <dsp:cNvPr id="0" name=""/>
        <dsp:cNvSpPr/>
      </dsp:nvSpPr>
      <dsp:spPr>
        <a:xfrm>
          <a:off x="5128" y="1279554"/>
          <a:ext cx="1178955" cy="7073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770" tIns="60640" rIns="57770" bIns="606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200" kern="1200"/>
            <a:t>Selectie en plaatsing tutoren</a:t>
          </a:r>
          <a:endParaRPr lang="en-US" sz="1200" kern="1200"/>
        </a:p>
      </dsp:txBody>
      <dsp:txXfrm>
        <a:off x="5128" y="1279554"/>
        <a:ext cx="1178955" cy="707373"/>
      </dsp:txXfrm>
    </dsp:sp>
    <dsp:sp modelId="{22EBC93E-D49E-46FA-BFAF-EBBCE435A26F}">
      <dsp:nvSpPr>
        <dsp:cNvPr id="0" name=""/>
        <dsp:cNvSpPr/>
      </dsp:nvSpPr>
      <dsp:spPr>
        <a:xfrm>
          <a:off x="2632399" y="1587520"/>
          <a:ext cx="24055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0559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745900" y="1631883"/>
        <a:ext cx="13557" cy="2714"/>
      </dsp:txXfrm>
    </dsp:sp>
    <dsp:sp modelId="{59A265B5-84B6-427D-A904-DBA58BA68F8C}">
      <dsp:nvSpPr>
        <dsp:cNvPr id="0" name=""/>
        <dsp:cNvSpPr/>
      </dsp:nvSpPr>
      <dsp:spPr>
        <a:xfrm>
          <a:off x="1455243" y="1279554"/>
          <a:ext cx="1178955" cy="7073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770" tIns="60640" rIns="57770" bIns="606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200" kern="1200"/>
            <a:t>Financiële vergoeding</a:t>
          </a:r>
          <a:r>
            <a:rPr lang="nl-NL" sz="1200" kern="1200">
              <a:latin typeface="Calibri Light" panose="020F0302020204030204"/>
            </a:rPr>
            <a:t> </a:t>
          </a:r>
          <a:r>
            <a:rPr lang="nl-NL" sz="1200" kern="1200"/>
            <a:t> €3,50 – €5,-</a:t>
          </a:r>
          <a:endParaRPr lang="en-US" sz="1200" kern="1200" dirty="0"/>
        </a:p>
      </dsp:txBody>
      <dsp:txXfrm>
        <a:off x="1455243" y="1279554"/>
        <a:ext cx="1178955" cy="707373"/>
      </dsp:txXfrm>
    </dsp:sp>
    <dsp:sp modelId="{2B32CF80-32EE-4E8A-81E3-CE2C8DEC1C56}">
      <dsp:nvSpPr>
        <dsp:cNvPr id="0" name=""/>
        <dsp:cNvSpPr/>
      </dsp:nvSpPr>
      <dsp:spPr>
        <a:xfrm>
          <a:off x="594606" y="1985127"/>
          <a:ext cx="2900230" cy="240559"/>
        </a:xfrm>
        <a:custGeom>
          <a:avLst/>
          <a:gdLst/>
          <a:ahLst/>
          <a:cxnLst/>
          <a:rect l="0" t="0" r="0" b="0"/>
          <a:pathLst>
            <a:path>
              <a:moveTo>
                <a:pt x="2900230" y="0"/>
              </a:moveTo>
              <a:lnTo>
                <a:pt x="2900230" y="137379"/>
              </a:lnTo>
              <a:lnTo>
                <a:pt x="0" y="137379"/>
              </a:lnTo>
              <a:lnTo>
                <a:pt x="0" y="240559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971899" y="2104050"/>
        <a:ext cx="145643" cy="2714"/>
      </dsp:txXfrm>
    </dsp:sp>
    <dsp:sp modelId="{50358709-3506-4BBF-A4B8-6053E4B0CBF4}">
      <dsp:nvSpPr>
        <dsp:cNvPr id="0" name=""/>
        <dsp:cNvSpPr/>
      </dsp:nvSpPr>
      <dsp:spPr>
        <a:xfrm>
          <a:off x="2905358" y="1279554"/>
          <a:ext cx="1178955" cy="7073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770" tIns="60640" rIns="57770" bIns="606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200" kern="1200"/>
            <a:t>Begeleiding</a:t>
          </a:r>
          <a:r>
            <a:rPr lang="nl-NL" sz="1200" kern="1200">
              <a:latin typeface="Calibri Light" panose="020F0302020204030204"/>
            </a:rPr>
            <a:t> </a:t>
          </a:r>
          <a:endParaRPr lang="en-US" sz="1200" kern="1200" dirty="0"/>
        </a:p>
      </dsp:txBody>
      <dsp:txXfrm>
        <a:off x="2905358" y="1279554"/>
        <a:ext cx="1178955" cy="707373"/>
      </dsp:txXfrm>
    </dsp:sp>
    <dsp:sp modelId="{A65BE6B1-8B4E-4A3B-96A9-A3BE05D5CB63}">
      <dsp:nvSpPr>
        <dsp:cNvPr id="0" name=""/>
        <dsp:cNvSpPr/>
      </dsp:nvSpPr>
      <dsp:spPr>
        <a:xfrm>
          <a:off x="1182284" y="2566053"/>
          <a:ext cx="24055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0559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295784" y="2610416"/>
        <a:ext cx="13557" cy="2714"/>
      </dsp:txXfrm>
    </dsp:sp>
    <dsp:sp modelId="{D9BC0F77-C796-4CA4-B51F-662C8BE32B5D}">
      <dsp:nvSpPr>
        <dsp:cNvPr id="0" name=""/>
        <dsp:cNvSpPr/>
      </dsp:nvSpPr>
      <dsp:spPr>
        <a:xfrm>
          <a:off x="5128" y="2258087"/>
          <a:ext cx="1178955" cy="7073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770" tIns="60640" rIns="57770" bIns="606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200" kern="1200">
              <a:latin typeface="Calibri Light" panose="020F0302020204030204"/>
            </a:rPr>
            <a:t>Masterclass </a:t>
          </a:r>
          <a:endParaRPr lang="en-US" sz="1200" kern="1200" dirty="0"/>
        </a:p>
      </dsp:txBody>
      <dsp:txXfrm>
        <a:off x="5128" y="2258087"/>
        <a:ext cx="1178955" cy="707373"/>
      </dsp:txXfrm>
    </dsp:sp>
    <dsp:sp modelId="{5A3D544B-3FE3-4542-B2FD-52EB4B56AD40}">
      <dsp:nvSpPr>
        <dsp:cNvPr id="0" name=""/>
        <dsp:cNvSpPr/>
      </dsp:nvSpPr>
      <dsp:spPr>
        <a:xfrm>
          <a:off x="1455243" y="2258087"/>
          <a:ext cx="1178955" cy="7073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770" tIns="60640" rIns="57770" bIns="606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200" kern="1200"/>
            <a:t>Evaluatie en afronding</a:t>
          </a:r>
          <a:endParaRPr lang="en-US" sz="1200" kern="1200"/>
        </a:p>
      </dsp:txBody>
      <dsp:txXfrm>
        <a:off x="1455243" y="2258087"/>
        <a:ext cx="1178955" cy="7073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5699" tIns="47850" rIns="95699" bIns="47850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6738" y="0"/>
            <a:ext cx="2950475" cy="498773"/>
          </a:xfrm>
          <a:prstGeom prst="rect">
            <a:avLst/>
          </a:prstGeom>
        </p:spPr>
        <p:txBody>
          <a:bodyPr vert="horz" lIns="95699" tIns="47850" rIns="95699" bIns="47850" rtlCol="0"/>
          <a:lstStyle>
            <a:lvl1pPr algn="r">
              <a:defRPr sz="1300"/>
            </a:lvl1pPr>
          </a:lstStyle>
          <a:p>
            <a:fld id="{3918A0B4-7EAF-4FFE-A68A-4A9FFA609B66}" type="datetimeFigureOut">
              <a:rPr lang="nl-NL" smtClean="0"/>
              <a:t>29-11-2022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5699" tIns="47850" rIns="95699" bIns="47850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6738" y="9442154"/>
            <a:ext cx="2950475" cy="498772"/>
          </a:xfrm>
          <a:prstGeom prst="rect">
            <a:avLst/>
          </a:prstGeom>
        </p:spPr>
        <p:txBody>
          <a:bodyPr vert="horz" lIns="95699" tIns="47850" rIns="95699" bIns="47850" rtlCol="0" anchor="b"/>
          <a:lstStyle>
            <a:lvl1pPr algn="r">
              <a:defRPr sz="1300"/>
            </a:lvl1pPr>
          </a:lstStyle>
          <a:p>
            <a:fld id="{599E87E9-A79E-4EA0-8BD9-705F4BAE5C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75670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842" cy="498545"/>
          </a:xfrm>
          <a:prstGeom prst="rect">
            <a:avLst/>
          </a:prstGeom>
        </p:spPr>
        <p:txBody>
          <a:bodyPr vert="horz" lIns="90736" tIns="45368" rIns="90736" bIns="45368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6375" y="0"/>
            <a:ext cx="2950841" cy="498545"/>
          </a:xfrm>
          <a:prstGeom prst="rect">
            <a:avLst/>
          </a:prstGeom>
        </p:spPr>
        <p:txBody>
          <a:bodyPr vert="horz" lIns="90736" tIns="45368" rIns="90736" bIns="45368" rtlCol="0"/>
          <a:lstStyle>
            <a:lvl1pPr algn="r">
              <a:defRPr sz="1200"/>
            </a:lvl1pPr>
          </a:lstStyle>
          <a:p>
            <a:fld id="{17F8398A-727F-4D5D-99D0-407480EB3872}" type="datetimeFigureOut">
              <a:rPr lang="nl-NL" smtClean="0"/>
              <a:t>29-11-2022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36" tIns="45368" rIns="90736" bIns="45368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0722" y="4783508"/>
            <a:ext cx="5447344" cy="3914210"/>
          </a:xfrm>
          <a:prstGeom prst="rect">
            <a:avLst/>
          </a:prstGeom>
        </p:spPr>
        <p:txBody>
          <a:bodyPr vert="horz" lIns="90736" tIns="45368" rIns="90736" bIns="45368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2380"/>
            <a:ext cx="2950842" cy="498545"/>
          </a:xfrm>
          <a:prstGeom prst="rect">
            <a:avLst/>
          </a:prstGeom>
        </p:spPr>
        <p:txBody>
          <a:bodyPr vert="horz" lIns="90736" tIns="45368" rIns="90736" bIns="45368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6375" y="9442380"/>
            <a:ext cx="2950841" cy="498545"/>
          </a:xfrm>
          <a:prstGeom prst="rect">
            <a:avLst/>
          </a:prstGeom>
        </p:spPr>
        <p:txBody>
          <a:bodyPr vert="horz" lIns="90736" tIns="45368" rIns="90736" bIns="45368" rtlCol="0" anchor="b"/>
          <a:lstStyle>
            <a:lvl1pPr algn="r">
              <a:defRPr sz="1200"/>
            </a:lvl1pPr>
          </a:lstStyle>
          <a:p>
            <a:fld id="{AC495D9C-14B7-430D-8073-91AB04A600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5765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95D9C-14B7-430D-8073-91AB04A60019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0557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“Op welke wijze kan loopbaanontwikkeling en -begeleiding (LOB) binnen de scholen, besturen en het samenwerkingsverband van de Regionale Aanpak Personeelstekort een positieve bijdrage leveren aan het verhogen van de instroom aan de lerarenopleidingen? </a:t>
            </a:r>
          </a:p>
          <a:p>
            <a:endParaRPr lang="nl-NL" dirty="0" smtClean="0"/>
          </a:p>
          <a:p>
            <a:r>
              <a:rPr lang="nl-NL" dirty="0" smtClean="0"/>
              <a:t>En hoe zorg je voor een goed en praktisch loopbaanontwikkelingsprogramma voor jongeren met voldoende aandacht voor kansrijke sectoren?”</a:t>
            </a:r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95D9C-14B7-430D-8073-91AB04A60019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6951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 smtClean="0"/>
              <a:t>Regio’s die al activiteiten</a:t>
            </a:r>
            <a:r>
              <a:rPr lang="nl-NL" b="1" baseline="0" dirty="0" smtClean="0"/>
              <a:t> rondom LOB</a:t>
            </a:r>
            <a:r>
              <a:rPr lang="nl-NL" b="1" dirty="0" smtClean="0"/>
              <a:t> </a:t>
            </a:r>
            <a:r>
              <a:rPr lang="nl-NL" b="1" dirty="0" err="1" smtClean="0"/>
              <a:t>mbv</a:t>
            </a:r>
            <a:r>
              <a:rPr lang="nl-NL" b="1" dirty="0" smtClean="0"/>
              <a:t> RAP-subsidie:</a:t>
            </a:r>
          </a:p>
          <a:p>
            <a:pPr marL="170130" indent="-170130">
              <a:buFontTx/>
              <a:buChar char="-"/>
            </a:pPr>
            <a:r>
              <a:rPr lang="nl-NL" dirty="0" smtClean="0"/>
              <a:t>220070</a:t>
            </a:r>
            <a:r>
              <a:rPr lang="nl-NL" baseline="0" dirty="0" smtClean="0"/>
              <a:t> Almere Lelystad</a:t>
            </a:r>
          </a:p>
          <a:p>
            <a:pPr marL="170130" indent="-170130">
              <a:buFontTx/>
              <a:buChar char="-"/>
            </a:pPr>
            <a:r>
              <a:rPr lang="nl-NL" baseline="0" dirty="0" smtClean="0"/>
              <a:t>220049 Groningen</a:t>
            </a:r>
          </a:p>
          <a:p>
            <a:pPr marL="170130" indent="-170130">
              <a:buFontTx/>
              <a:buChar char="-"/>
            </a:pPr>
            <a:r>
              <a:rPr lang="nl-NL" baseline="0" dirty="0" smtClean="0"/>
              <a:t>220046 Nijmegen</a:t>
            </a:r>
          </a:p>
          <a:p>
            <a:pPr marL="170130" indent="-170130">
              <a:buFontTx/>
              <a:buChar char="-"/>
            </a:pPr>
            <a:r>
              <a:rPr lang="nl-NL" baseline="0" dirty="0" smtClean="0"/>
              <a:t>220037 Veluwe</a:t>
            </a:r>
          </a:p>
          <a:p>
            <a:pPr marL="170130" indent="-170130">
              <a:buFontTx/>
              <a:buChar char="-"/>
            </a:pPr>
            <a:r>
              <a:rPr lang="nl-NL" baseline="0" dirty="0" smtClean="0"/>
              <a:t>220035 Zwolle</a:t>
            </a:r>
          </a:p>
          <a:p>
            <a:pPr marL="170130" indent="-170130">
              <a:buFontTx/>
              <a:buChar char="-"/>
            </a:pPr>
            <a:r>
              <a:rPr lang="nl-NL" baseline="0" dirty="0" smtClean="0"/>
              <a:t>220029 NO-Brabant</a:t>
            </a:r>
          </a:p>
          <a:p>
            <a:pPr marL="170130" indent="-170130">
              <a:buFontTx/>
              <a:buChar char="-"/>
            </a:pPr>
            <a:r>
              <a:rPr lang="nl-NL" baseline="0" dirty="0" smtClean="0"/>
              <a:t>220003 West-Brabant</a:t>
            </a:r>
          </a:p>
          <a:p>
            <a:pPr marL="170130" indent="-170130">
              <a:buFontTx/>
              <a:buChar char="-"/>
            </a:pPr>
            <a:endParaRPr lang="nl-NL" baseline="0" dirty="0" smtClean="0"/>
          </a:p>
          <a:p>
            <a:pPr marL="170130" indent="-17013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95D9C-14B7-430D-8073-91AB04A60019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2587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17B1-2394-4D15-9AD8-A0DAAA895B5D}" type="datetimeFigureOut">
              <a:rPr lang="nl-NL" smtClean="0"/>
              <a:t>29-11-2022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6131-BA3D-470B-8C2B-78B5F31E39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457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17B1-2394-4D15-9AD8-A0DAAA895B5D}" type="datetimeFigureOut">
              <a:rPr lang="nl-NL" smtClean="0"/>
              <a:t>29-11-2022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6131-BA3D-470B-8C2B-78B5F31E39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9979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17B1-2394-4D15-9AD8-A0DAAA895B5D}" type="datetimeFigureOut">
              <a:rPr lang="nl-NL" smtClean="0"/>
              <a:t>29-11-2022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6131-BA3D-470B-8C2B-78B5F31E39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8330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3C464E5E-634D-904A-9961-37631D9EA6C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F0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10815C-2F83-BD42-8B53-251F7013AF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55252" y="2149300"/>
            <a:ext cx="9923060" cy="1750530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FA467D9-92AB-2B4B-A7B5-3579B64F7E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55252" y="3910300"/>
            <a:ext cx="9923060" cy="1123900"/>
          </a:xfrm>
        </p:spPr>
        <p:txBody>
          <a:bodyPr wrap="square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500" b="1" i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786EF9D-99C8-1B49-84EC-DB46213AD7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-13253"/>
            <a:ext cx="4934193" cy="112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71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D3C737B-9561-3543-9340-7584BAB2BAA3}"/>
              </a:ext>
            </a:extLst>
          </p:cNvPr>
          <p:cNvSpPr/>
          <p:nvPr userDrawn="1"/>
        </p:nvSpPr>
        <p:spPr>
          <a:xfrm>
            <a:off x="0" y="6461916"/>
            <a:ext cx="12192000" cy="413578"/>
          </a:xfrm>
          <a:prstGeom prst="rect">
            <a:avLst/>
          </a:prstGeom>
          <a:solidFill>
            <a:srgbClr val="FFF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7775073-6A72-A145-91B8-D7BA1C7E82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43156"/>
            <a:ext cx="10515600" cy="132556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b="1" i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A8A96C-52AA-F146-B709-FF2874FEE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8586"/>
            <a:ext cx="10515600" cy="3712146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B7BADAB-35E2-AA42-A750-87D3F5912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5724" y="6458996"/>
            <a:ext cx="1319373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0460CDFB-D54F-E94A-A7A4-CBA1BE369000}" type="datetime1">
              <a:rPr lang="nl-NL" smtClean="0"/>
              <a:pPr/>
              <a:t>29-11-2022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E6F98F4-AB51-D04F-9775-FE4510663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4471" y="6458996"/>
            <a:ext cx="41148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Titel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77D1F10-400D-F747-A530-5FB89639F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0957" y="6458996"/>
            <a:ext cx="605319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9DCD5D77-C262-2340-AA5B-B77A095C436F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D638C97C-3BDD-6C44-B2AA-CFA62AAB2B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-13252"/>
            <a:ext cx="3339915" cy="76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87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22BC16-868E-6944-8CAA-DE3BB78184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30508"/>
            <a:ext cx="5181600" cy="3093362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90CCCB4-EB87-BD43-8C6B-C980C6AFF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30508"/>
            <a:ext cx="5181600" cy="309336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94A13435-F601-F44D-A02B-E68BF5FA76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43156"/>
            <a:ext cx="10515600" cy="132556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b="1" i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DE0F8F2-236C-A04E-8F5E-C06AB1CB99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-13252"/>
            <a:ext cx="3339915" cy="760758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F968EBEA-F41C-4447-93E2-EAB0272F7177}"/>
              </a:ext>
            </a:extLst>
          </p:cNvPr>
          <p:cNvSpPr/>
          <p:nvPr userDrawn="1"/>
        </p:nvSpPr>
        <p:spPr>
          <a:xfrm>
            <a:off x="0" y="6461916"/>
            <a:ext cx="12192000" cy="413578"/>
          </a:xfrm>
          <a:prstGeom prst="rect">
            <a:avLst/>
          </a:prstGeom>
          <a:solidFill>
            <a:srgbClr val="FFF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ijdelijke aanduiding voor datum 3">
            <a:extLst>
              <a:ext uri="{FF2B5EF4-FFF2-40B4-BE49-F238E27FC236}">
                <a16:creationId xmlns:a16="http://schemas.microsoft.com/office/drawing/2014/main" id="{F80C8BBA-1D88-454C-93EF-CA43FB63B5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5724" y="6458996"/>
            <a:ext cx="1319373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0460CDFB-D54F-E94A-A7A4-CBA1BE369000}" type="datetime1">
              <a:rPr lang="nl-NL" smtClean="0"/>
              <a:pPr/>
              <a:t>29-11-2022</a:t>
            </a:fld>
            <a:endParaRPr lang="nl-NL" dirty="0"/>
          </a:p>
        </p:txBody>
      </p:sp>
      <p:sp>
        <p:nvSpPr>
          <p:cNvPr id="14" name="Tijdelijke aanduiding voor voettekst 4">
            <a:extLst>
              <a:ext uri="{FF2B5EF4-FFF2-40B4-BE49-F238E27FC236}">
                <a16:creationId xmlns:a16="http://schemas.microsoft.com/office/drawing/2014/main" id="{C6F2AACB-B35F-A64C-8AD0-564A361C6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4471" y="6458996"/>
            <a:ext cx="41148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Titel presentatie</a:t>
            </a:r>
          </a:p>
        </p:txBody>
      </p:sp>
      <p:sp>
        <p:nvSpPr>
          <p:cNvPr id="15" name="Tijdelijke aanduiding voor dianummer 5">
            <a:extLst>
              <a:ext uri="{FF2B5EF4-FFF2-40B4-BE49-F238E27FC236}">
                <a16:creationId xmlns:a16="http://schemas.microsoft.com/office/drawing/2014/main" id="{E1E063E0-92CC-0B42-87C7-6D6578C7F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0957" y="6458996"/>
            <a:ext cx="605319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9DCD5D77-C262-2340-AA5B-B77A095C436F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2919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97C581F-61EC-1A46-85C4-ADE51922A39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973724"/>
            <a:ext cx="5157787" cy="82391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000" b="1">
                <a:solidFill>
                  <a:srgbClr val="8F00D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voor een </a:t>
            </a:r>
            <a:r>
              <a:rPr lang="nl-NL" dirty="0" err="1"/>
              <a:t>subkop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A985B66-093A-5C49-9389-927F6D191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79828"/>
            <a:ext cx="5157787" cy="3073792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A155D27-DED5-774E-88DC-6DC31BD42EB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973724"/>
            <a:ext cx="5183188" cy="82391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000" b="1">
                <a:solidFill>
                  <a:srgbClr val="8F00D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voor een </a:t>
            </a:r>
            <a:r>
              <a:rPr lang="nl-NL" dirty="0" err="1"/>
              <a:t>subkop</a:t>
            </a:r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F94496A-41B0-3140-9847-D946732FC0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79828"/>
            <a:ext cx="5183188" cy="307379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EFE366AD-241B-894C-9765-E4A72AE78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43156"/>
            <a:ext cx="10515600" cy="132556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b="1" i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40C03048-EF5D-F547-8FF5-CAA98917B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-13252"/>
            <a:ext cx="3339915" cy="760758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98FC0219-C445-C141-BDB7-8436A2CE3986}"/>
              </a:ext>
            </a:extLst>
          </p:cNvPr>
          <p:cNvSpPr/>
          <p:nvPr userDrawn="1"/>
        </p:nvSpPr>
        <p:spPr>
          <a:xfrm>
            <a:off x="0" y="6461916"/>
            <a:ext cx="12192000" cy="413578"/>
          </a:xfrm>
          <a:prstGeom prst="rect">
            <a:avLst/>
          </a:prstGeom>
          <a:solidFill>
            <a:srgbClr val="FFF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Tijdelijke aanduiding voor datum 3">
            <a:extLst>
              <a:ext uri="{FF2B5EF4-FFF2-40B4-BE49-F238E27FC236}">
                <a16:creationId xmlns:a16="http://schemas.microsoft.com/office/drawing/2014/main" id="{3045B80F-4EB5-5343-8A24-88E963DBDD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5724" y="6458996"/>
            <a:ext cx="1319373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0460CDFB-D54F-E94A-A7A4-CBA1BE369000}" type="datetime1">
              <a:rPr lang="nl-NL" smtClean="0"/>
              <a:pPr/>
              <a:t>29-11-2022</a:t>
            </a:fld>
            <a:endParaRPr lang="nl-NL" dirty="0"/>
          </a:p>
        </p:txBody>
      </p:sp>
      <p:sp>
        <p:nvSpPr>
          <p:cNvPr id="16" name="Tijdelijke aanduiding voor voettekst 4">
            <a:extLst>
              <a:ext uri="{FF2B5EF4-FFF2-40B4-BE49-F238E27FC236}">
                <a16:creationId xmlns:a16="http://schemas.microsoft.com/office/drawing/2014/main" id="{E4B56905-9DD6-0B47-BFA3-BE79D837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4471" y="6458996"/>
            <a:ext cx="41148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Titel presentatie</a:t>
            </a:r>
          </a:p>
        </p:txBody>
      </p:sp>
      <p:sp>
        <p:nvSpPr>
          <p:cNvPr id="17" name="Tijdelijke aanduiding voor dianummer 5">
            <a:extLst>
              <a:ext uri="{FF2B5EF4-FFF2-40B4-BE49-F238E27FC236}">
                <a16:creationId xmlns:a16="http://schemas.microsoft.com/office/drawing/2014/main" id="{CEA16415-83FB-2048-A092-42450C196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0957" y="6458996"/>
            <a:ext cx="605319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9DCD5D77-C262-2340-AA5B-B77A095C436F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404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1">
            <a:extLst>
              <a:ext uri="{FF2B5EF4-FFF2-40B4-BE49-F238E27FC236}">
                <a16:creationId xmlns:a16="http://schemas.microsoft.com/office/drawing/2014/main" id="{916BE358-BF48-C640-8332-6DC4DFFE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43156"/>
            <a:ext cx="10515600" cy="132556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b="1" i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07422AF-B151-524C-BFA6-88A22395C0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-13252"/>
            <a:ext cx="3339915" cy="760758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3B4D5B98-9A0F-7347-B82C-461156283F77}"/>
              </a:ext>
            </a:extLst>
          </p:cNvPr>
          <p:cNvSpPr/>
          <p:nvPr userDrawn="1"/>
        </p:nvSpPr>
        <p:spPr>
          <a:xfrm>
            <a:off x="0" y="6461916"/>
            <a:ext cx="12192000" cy="413578"/>
          </a:xfrm>
          <a:prstGeom prst="rect">
            <a:avLst/>
          </a:prstGeom>
          <a:solidFill>
            <a:srgbClr val="FFF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Tijdelijke aanduiding voor datum 3">
            <a:extLst>
              <a:ext uri="{FF2B5EF4-FFF2-40B4-BE49-F238E27FC236}">
                <a16:creationId xmlns:a16="http://schemas.microsoft.com/office/drawing/2014/main" id="{36656861-6764-3847-9DD0-ABC8301D7A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5724" y="6458996"/>
            <a:ext cx="1319373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0460CDFB-D54F-E94A-A7A4-CBA1BE369000}" type="datetime1">
              <a:rPr lang="nl-NL" smtClean="0"/>
              <a:pPr/>
              <a:t>29-11-2022</a:t>
            </a:fld>
            <a:endParaRPr lang="nl-NL" dirty="0"/>
          </a:p>
        </p:txBody>
      </p:sp>
      <p:sp>
        <p:nvSpPr>
          <p:cNvPr id="12" name="Tijdelijke aanduiding voor voettekst 4">
            <a:extLst>
              <a:ext uri="{FF2B5EF4-FFF2-40B4-BE49-F238E27FC236}">
                <a16:creationId xmlns:a16="http://schemas.microsoft.com/office/drawing/2014/main" id="{EDAC47DE-8BC3-0146-9E53-4753DD934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4471" y="6458996"/>
            <a:ext cx="41148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Titel presentatie</a:t>
            </a:r>
          </a:p>
        </p:txBody>
      </p:sp>
      <p:sp>
        <p:nvSpPr>
          <p:cNvPr id="13" name="Tijdelijke aanduiding voor dianummer 5">
            <a:extLst>
              <a:ext uri="{FF2B5EF4-FFF2-40B4-BE49-F238E27FC236}">
                <a16:creationId xmlns:a16="http://schemas.microsoft.com/office/drawing/2014/main" id="{521B18F0-40CA-9C4B-9BB4-FA06E71B9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0957" y="6458996"/>
            <a:ext cx="605319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9DCD5D77-C262-2340-AA5B-B77A095C436F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2286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8C70BC6-5692-C241-928C-8EB97456EB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-13252"/>
            <a:ext cx="3339915" cy="760758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D6CFB267-B923-344E-BD49-5748542C4008}"/>
              </a:ext>
            </a:extLst>
          </p:cNvPr>
          <p:cNvSpPr/>
          <p:nvPr userDrawn="1"/>
        </p:nvSpPr>
        <p:spPr>
          <a:xfrm>
            <a:off x="0" y="6461916"/>
            <a:ext cx="12192000" cy="413578"/>
          </a:xfrm>
          <a:prstGeom prst="rect">
            <a:avLst/>
          </a:prstGeom>
          <a:solidFill>
            <a:srgbClr val="FFF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ijdelijke aanduiding voor datum 3">
            <a:extLst>
              <a:ext uri="{FF2B5EF4-FFF2-40B4-BE49-F238E27FC236}">
                <a16:creationId xmlns:a16="http://schemas.microsoft.com/office/drawing/2014/main" id="{2EFE9A88-8CFF-A547-9BCF-FFE425D2FA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5724" y="6458996"/>
            <a:ext cx="1319373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0460CDFB-D54F-E94A-A7A4-CBA1BE369000}" type="datetime1">
              <a:rPr lang="nl-NL" smtClean="0"/>
              <a:pPr/>
              <a:t>29-11-2022</a:t>
            </a:fld>
            <a:endParaRPr lang="nl-NL" dirty="0"/>
          </a:p>
        </p:txBody>
      </p:sp>
      <p:sp>
        <p:nvSpPr>
          <p:cNvPr id="11" name="Tijdelijke aanduiding voor voettekst 4">
            <a:extLst>
              <a:ext uri="{FF2B5EF4-FFF2-40B4-BE49-F238E27FC236}">
                <a16:creationId xmlns:a16="http://schemas.microsoft.com/office/drawing/2014/main" id="{5DE3700B-51B7-C746-BCE2-A4E18CC41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4471" y="6458996"/>
            <a:ext cx="41148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Titel presentatie</a:t>
            </a:r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E3A850AE-C41D-EE4B-BF78-8AE8EA7B6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0957" y="6458996"/>
            <a:ext cx="605319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9DCD5D77-C262-2340-AA5B-B77A095C436F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34888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679DA9-36E1-F042-BC16-5BA78A9F5B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062375"/>
            <a:ext cx="3932237" cy="1069975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200">
                <a:solidFill>
                  <a:srgbClr val="000000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4EB43DD-48A6-4E42-AE80-A60AEA514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2376"/>
            <a:ext cx="6172200" cy="46530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D0F4D53-59C1-1F47-A60C-1CB9991D4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32351"/>
            <a:ext cx="3932237" cy="35831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0430838-8F47-714F-8C58-9A5DF926BE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-13252"/>
            <a:ext cx="3339915" cy="760758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02FC094C-EDB0-C541-B0DA-01EA3E58F9CC}"/>
              </a:ext>
            </a:extLst>
          </p:cNvPr>
          <p:cNvSpPr/>
          <p:nvPr userDrawn="1"/>
        </p:nvSpPr>
        <p:spPr>
          <a:xfrm>
            <a:off x="0" y="6461916"/>
            <a:ext cx="12192000" cy="413578"/>
          </a:xfrm>
          <a:prstGeom prst="rect">
            <a:avLst/>
          </a:prstGeom>
          <a:solidFill>
            <a:srgbClr val="FFF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ijdelijke aanduiding voor datum 3">
            <a:extLst>
              <a:ext uri="{FF2B5EF4-FFF2-40B4-BE49-F238E27FC236}">
                <a16:creationId xmlns:a16="http://schemas.microsoft.com/office/drawing/2014/main" id="{2FB26079-2457-B64D-B327-2D179C9E10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5724" y="6458996"/>
            <a:ext cx="1319373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0460CDFB-D54F-E94A-A7A4-CBA1BE369000}" type="datetime1">
              <a:rPr lang="nl-NL" smtClean="0"/>
              <a:pPr/>
              <a:t>29-11-2022</a:t>
            </a:fld>
            <a:endParaRPr lang="nl-NL" dirty="0"/>
          </a:p>
        </p:txBody>
      </p:sp>
      <p:sp>
        <p:nvSpPr>
          <p:cNvPr id="14" name="Tijdelijke aanduiding voor voettekst 4">
            <a:extLst>
              <a:ext uri="{FF2B5EF4-FFF2-40B4-BE49-F238E27FC236}">
                <a16:creationId xmlns:a16="http://schemas.microsoft.com/office/drawing/2014/main" id="{B41A05E7-31F6-5742-B309-F9A375635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4471" y="6458996"/>
            <a:ext cx="41148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Titel presentatie</a:t>
            </a:r>
          </a:p>
        </p:txBody>
      </p:sp>
      <p:sp>
        <p:nvSpPr>
          <p:cNvPr id="15" name="Tijdelijke aanduiding voor dianummer 5">
            <a:extLst>
              <a:ext uri="{FF2B5EF4-FFF2-40B4-BE49-F238E27FC236}">
                <a16:creationId xmlns:a16="http://schemas.microsoft.com/office/drawing/2014/main" id="{44A363D1-E4F1-EA46-B3C2-11DBE7B16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0957" y="6458996"/>
            <a:ext cx="605319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9DCD5D77-C262-2340-AA5B-B77A095C436F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9625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6B1212-D767-3941-B77A-0D9902BAF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062374"/>
            <a:ext cx="3932237" cy="1069975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200">
                <a:solidFill>
                  <a:srgbClr val="000000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E2DC46E-73AB-E94D-9FAE-DEC88B6C49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2375"/>
            <a:ext cx="6172200" cy="46530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188DC52-AA23-3643-B9C0-4934056F7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32350"/>
            <a:ext cx="3932237" cy="35831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928B129-2C47-6046-86D9-9534B18B90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-13252"/>
            <a:ext cx="3339915" cy="760758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7145902F-86DD-4441-9899-0A0A8A85B494}"/>
              </a:ext>
            </a:extLst>
          </p:cNvPr>
          <p:cNvSpPr/>
          <p:nvPr userDrawn="1"/>
        </p:nvSpPr>
        <p:spPr>
          <a:xfrm>
            <a:off x="0" y="6461916"/>
            <a:ext cx="12192000" cy="413578"/>
          </a:xfrm>
          <a:prstGeom prst="rect">
            <a:avLst/>
          </a:prstGeom>
          <a:solidFill>
            <a:srgbClr val="FFF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ijdelijke aanduiding voor datum 3">
            <a:extLst>
              <a:ext uri="{FF2B5EF4-FFF2-40B4-BE49-F238E27FC236}">
                <a16:creationId xmlns:a16="http://schemas.microsoft.com/office/drawing/2014/main" id="{F67AA2B9-DA17-BC4C-9402-5437856060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5724" y="6458996"/>
            <a:ext cx="1319373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0460CDFB-D54F-E94A-A7A4-CBA1BE369000}" type="datetime1">
              <a:rPr lang="nl-NL" smtClean="0"/>
              <a:pPr/>
              <a:t>29-11-2022</a:t>
            </a:fld>
            <a:endParaRPr lang="nl-NL" dirty="0"/>
          </a:p>
        </p:txBody>
      </p:sp>
      <p:sp>
        <p:nvSpPr>
          <p:cNvPr id="14" name="Tijdelijke aanduiding voor voettekst 4">
            <a:extLst>
              <a:ext uri="{FF2B5EF4-FFF2-40B4-BE49-F238E27FC236}">
                <a16:creationId xmlns:a16="http://schemas.microsoft.com/office/drawing/2014/main" id="{5BAF75D0-56AB-A347-AD90-A1EEB155C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4471" y="6458996"/>
            <a:ext cx="41148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Titel presentatie</a:t>
            </a:r>
          </a:p>
        </p:txBody>
      </p:sp>
      <p:sp>
        <p:nvSpPr>
          <p:cNvPr id="15" name="Tijdelijke aanduiding voor dianummer 5">
            <a:extLst>
              <a:ext uri="{FF2B5EF4-FFF2-40B4-BE49-F238E27FC236}">
                <a16:creationId xmlns:a16="http://schemas.microsoft.com/office/drawing/2014/main" id="{8748C5C8-D333-514C-86D9-FCED96A11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0957" y="6458996"/>
            <a:ext cx="605319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9DCD5D77-C262-2340-AA5B-B77A095C436F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000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17B1-2394-4D15-9AD8-A0DAAA895B5D}" type="datetimeFigureOut">
              <a:rPr lang="nl-NL" smtClean="0"/>
              <a:t>29-11-2022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6131-BA3D-470B-8C2B-78B5F31E39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809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060EE73-0C26-5E42-A3E4-AD3B06C546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2032278"/>
            <a:ext cx="10515600" cy="3712146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A883B59A-657B-F345-ADBE-7886B56B5A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43156"/>
            <a:ext cx="10515600" cy="132556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b="1" i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DDBD2FB-F53C-AC4C-8CF2-D1FE4FDB64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-13252"/>
            <a:ext cx="3339915" cy="760758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77EE6B75-E565-F44D-BA12-FD12AEE6955E}"/>
              </a:ext>
            </a:extLst>
          </p:cNvPr>
          <p:cNvSpPr/>
          <p:nvPr userDrawn="1"/>
        </p:nvSpPr>
        <p:spPr>
          <a:xfrm>
            <a:off x="0" y="6461916"/>
            <a:ext cx="12192000" cy="413578"/>
          </a:xfrm>
          <a:prstGeom prst="rect">
            <a:avLst/>
          </a:prstGeom>
          <a:solidFill>
            <a:srgbClr val="FFF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Tijdelijke aanduiding voor datum 3">
            <a:extLst>
              <a:ext uri="{FF2B5EF4-FFF2-40B4-BE49-F238E27FC236}">
                <a16:creationId xmlns:a16="http://schemas.microsoft.com/office/drawing/2014/main" id="{1846BD25-011C-F04A-8657-796DB0F1C2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5724" y="6458996"/>
            <a:ext cx="1319373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0460CDFB-D54F-E94A-A7A4-CBA1BE369000}" type="datetime1">
              <a:rPr lang="nl-NL" smtClean="0"/>
              <a:pPr/>
              <a:t>29-11-2022</a:t>
            </a:fld>
            <a:endParaRPr lang="nl-NL" dirty="0"/>
          </a:p>
        </p:txBody>
      </p:sp>
      <p:sp>
        <p:nvSpPr>
          <p:cNvPr id="13" name="Tijdelijke aanduiding voor voettekst 4">
            <a:extLst>
              <a:ext uri="{FF2B5EF4-FFF2-40B4-BE49-F238E27FC236}">
                <a16:creationId xmlns:a16="http://schemas.microsoft.com/office/drawing/2014/main" id="{1E72BD0E-10A8-8B43-ADC7-5C9657BF6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4471" y="6458996"/>
            <a:ext cx="41148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Titel presentatie</a:t>
            </a:r>
          </a:p>
        </p:txBody>
      </p:sp>
      <p:sp>
        <p:nvSpPr>
          <p:cNvPr id="14" name="Tijdelijke aanduiding voor dianummer 5">
            <a:extLst>
              <a:ext uri="{FF2B5EF4-FFF2-40B4-BE49-F238E27FC236}">
                <a16:creationId xmlns:a16="http://schemas.microsoft.com/office/drawing/2014/main" id="{F657D10E-B1B6-524E-BB3C-4DAA54284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0957" y="6458996"/>
            <a:ext cx="605319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9DCD5D77-C262-2340-AA5B-B77A095C436F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2931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E7AEEE3-5850-CA47-BADF-C8CBE841CDAA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725937"/>
            <a:ext cx="2628900" cy="4968135"/>
          </a:xfrm>
        </p:spPr>
        <p:txBody>
          <a:bodyPr vert="eaVert">
            <a:noAutofit/>
          </a:bodyPr>
          <a:lstStyle>
            <a:lvl1pPr>
              <a:lnSpc>
                <a:spcPct val="100000"/>
              </a:lnSpc>
              <a:defRPr>
                <a:solidFill>
                  <a:srgbClr val="000000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FED7FF7-4658-DA4C-9262-FB1CD8C51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25937"/>
            <a:ext cx="7734300" cy="496813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92245A0-AC4A-9B47-B91F-F54E1BED90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-13252"/>
            <a:ext cx="3339915" cy="760758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281C535D-6525-174E-907C-F753E9E5E2B4}"/>
              </a:ext>
            </a:extLst>
          </p:cNvPr>
          <p:cNvSpPr/>
          <p:nvPr userDrawn="1"/>
        </p:nvSpPr>
        <p:spPr>
          <a:xfrm>
            <a:off x="0" y="6461916"/>
            <a:ext cx="12192000" cy="413578"/>
          </a:xfrm>
          <a:prstGeom prst="rect">
            <a:avLst/>
          </a:prstGeom>
          <a:solidFill>
            <a:srgbClr val="FFF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Tijdelijke aanduiding voor datum 3">
            <a:extLst>
              <a:ext uri="{FF2B5EF4-FFF2-40B4-BE49-F238E27FC236}">
                <a16:creationId xmlns:a16="http://schemas.microsoft.com/office/drawing/2014/main" id="{DFBC7122-2663-4D48-B8FA-BBB4EA1C62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5724" y="6458996"/>
            <a:ext cx="1319373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0460CDFB-D54F-E94A-A7A4-CBA1BE369000}" type="datetime1">
              <a:rPr lang="nl-NL" smtClean="0"/>
              <a:pPr/>
              <a:t>29-11-2022</a:t>
            </a:fld>
            <a:endParaRPr lang="nl-NL" dirty="0"/>
          </a:p>
        </p:txBody>
      </p:sp>
      <p:sp>
        <p:nvSpPr>
          <p:cNvPr id="13" name="Tijdelijke aanduiding voor voettekst 4">
            <a:extLst>
              <a:ext uri="{FF2B5EF4-FFF2-40B4-BE49-F238E27FC236}">
                <a16:creationId xmlns:a16="http://schemas.microsoft.com/office/drawing/2014/main" id="{26FA07D8-C96F-C642-AA82-E4D60028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4471" y="6458996"/>
            <a:ext cx="4114800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Titel presentatie</a:t>
            </a:r>
          </a:p>
        </p:txBody>
      </p:sp>
      <p:sp>
        <p:nvSpPr>
          <p:cNvPr id="14" name="Tijdelijke aanduiding voor dianummer 5">
            <a:extLst>
              <a:ext uri="{FF2B5EF4-FFF2-40B4-BE49-F238E27FC236}">
                <a16:creationId xmlns:a16="http://schemas.microsoft.com/office/drawing/2014/main" id="{3F143E18-7769-4F4C-A461-27FA8ED24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0957" y="6458996"/>
            <a:ext cx="605319" cy="365125"/>
          </a:xfrm>
        </p:spPr>
        <p:txBody>
          <a:bodyPr/>
          <a:lstStyle>
            <a:lvl1pPr>
              <a:defRPr sz="1050">
                <a:solidFill>
                  <a:schemeClr val="tx1"/>
                </a:solidFill>
              </a:defRPr>
            </a:lvl1pPr>
          </a:lstStyle>
          <a:p>
            <a:fld id="{9DCD5D77-C262-2340-AA5B-B77A095C436F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4114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in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B69BB093-2836-C747-95C4-7BA87C72D545}"/>
              </a:ext>
            </a:extLst>
          </p:cNvPr>
          <p:cNvSpPr/>
          <p:nvPr userDrawn="1"/>
        </p:nvSpPr>
        <p:spPr>
          <a:xfrm>
            <a:off x="0" y="-13253"/>
            <a:ext cx="12192000" cy="6927465"/>
          </a:xfrm>
          <a:prstGeom prst="rect">
            <a:avLst/>
          </a:prstGeom>
          <a:solidFill>
            <a:srgbClr val="FFF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97E3DE2-FFBD-9E46-93B7-6D97301C4B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52744" y="0"/>
            <a:ext cx="6600438" cy="150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4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17B1-2394-4D15-9AD8-A0DAAA895B5D}" type="datetimeFigureOut">
              <a:rPr lang="nl-NL" smtClean="0"/>
              <a:t>29-11-2022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6131-BA3D-470B-8C2B-78B5F31E39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736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17B1-2394-4D15-9AD8-A0DAAA895B5D}" type="datetimeFigureOut">
              <a:rPr lang="nl-NL" smtClean="0"/>
              <a:t>29-11-2022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6131-BA3D-470B-8C2B-78B5F31E39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3125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17B1-2394-4D15-9AD8-A0DAAA895B5D}" type="datetimeFigureOut">
              <a:rPr lang="nl-NL" smtClean="0"/>
              <a:t>29-11-2022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6131-BA3D-470B-8C2B-78B5F31E39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926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17B1-2394-4D15-9AD8-A0DAAA895B5D}" type="datetimeFigureOut">
              <a:rPr lang="nl-NL" smtClean="0"/>
              <a:t>29-11-2022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6131-BA3D-470B-8C2B-78B5F31E39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9681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17B1-2394-4D15-9AD8-A0DAAA895B5D}" type="datetimeFigureOut">
              <a:rPr lang="nl-NL" smtClean="0"/>
              <a:t>29-11-2022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6131-BA3D-470B-8C2B-78B5F31E39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528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17B1-2394-4D15-9AD8-A0DAAA895B5D}" type="datetimeFigureOut">
              <a:rPr lang="nl-NL" smtClean="0"/>
              <a:t>29-11-2022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6131-BA3D-470B-8C2B-78B5F31E39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7051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17B1-2394-4D15-9AD8-A0DAAA895B5D}" type="datetimeFigureOut">
              <a:rPr lang="nl-NL" smtClean="0"/>
              <a:t>29-11-2022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86131-BA3D-470B-8C2B-78B5F31E39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2350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E17B1-2394-4D15-9AD8-A0DAAA895B5D}" type="datetimeFigureOut">
              <a:rPr lang="nl-NL" smtClean="0"/>
              <a:t>29-11-2022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86131-BA3D-470B-8C2B-78B5F31E39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571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4BB1FFD-C5B6-D04C-AE17-646BCF0E3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5724" y="6166361"/>
            <a:ext cx="1319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2B8C03AA-F948-CF46-9BFB-0CC3130483C4}" type="datetime1">
              <a:rPr lang="nl-NL" smtClean="0"/>
              <a:pPr/>
              <a:t>29-11-2022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C6EC575-C8A5-114B-B400-AFEC90CFC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4471" y="616636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Titel presentatie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F60B41-6B72-834D-A127-F4664249A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0957" y="6166361"/>
            <a:ext cx="6053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DCD5D77-C262-2340-AA5B-B77A095C436F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9620B68-531A-E84E-955F-C898905C4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97668ED-7216-3C4F-A6FA-E061BAF97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12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51872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i="1" kern="1200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google.nl/url?sa=i&amp;rct=j&amp;q=&amp;esrc=s&amp;source=images&amp;cd=&amp;cad=rja&amp;uact=8&amp;ved=0CAcQjRxqFQoTCMD1__mdzsgCFYPFFAodlQYLOg&amp;url=http://www.fvov.nl/?p%3D10779&amp;psig=AFQjCNH3u-TmA3POOtz0F5S4ZPgFw_RzEw&amp;ust=1445333752460443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google.nl/url?sa=i&amp;rct=j&amp;q=&amp;esrc=s&amp;source=images&amp;cd=&amp;cad=rja&amp;uact=8&amp;ved=0CAcQjRxqFQoTCMD1__mdzsgCFYPFFAodlQYLOg&amp;url=http://www.fvov.nl/?p%3D10779&amp;psig=AFQjCNH3u-TmA3POOtz0F5S4ZPgFw_RzEw&amp;ust=144533375246044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google.nl/url?sa=i&amp;rct=j&amp;q=&amp;esrc=s&amp;source=images&amp;cd=&amp;cad=rja&amp;uact=8&amp;ved=0CAcQjRxqFQoTCMD1__mdzsgCFYPFFAodlQYLOg&amp;url=http://www.fvov.nl/?p%3D10779&amp;psig=AFQjCNH3u-TmA3POOtz0F5S4ZPgFw_RzEw&amp;ust=144533375246044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www.expertisepuntlob.nl/tools/lob-kennisbank/wegwijzer-arbeidsmarktinformatie" TargetMode="External"/><Relationship Id="rId7" Type="http://schemas.openxmlformats.org/officeDocument/2006/relationships/hyperlink" Target="http://www.google.nl/url?sa=i&amp;rct=j&amp;q=&amp;esrc=s&amp;source=images&amp;cd=&amp;cad=rja&amp;uact=8&amp;ved=0CAcQjRxqFQoTCMD1__mdzsgCFYPFFAodlQYLOg&amp;url=http://www.fvov.nl/?p%3D10779&amp;psig=AFQjCNH3u-TmA3POOtz0F5S4ZPgFw_RzEw&amp;ust=1445333752460443" TargetMode="External"/><Relationship Id="rId2" Type="http://schemas.openxmlformats.org/officeDocument/2006/relationships/hyperlink" Target="https://www.expertisepuntlob.nl/bestanden/artikelen/6/242_LOB014_A5_Wegwijzer_Infographic_Faciliteren_LOB-leeromgeving_v2.pdf?161547878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xpertisepuntlob.nl/tools/lob-kennisbank/loopbaanbegeleiding-op-het-havovwo-en-hbo.-hoezo" TargetMode="External"/><Relationship Id="rId5" Type="http://schemas.openxmlformats.org/officeDocument/2006/relationships/hyperlink" Target="https://www.expertisepuntlob.nl/online-module-versterken-loopbaanbegeleiding" TargetMode="External"/><Relationship Id="rId4" Type="http://schemas.openxmlformats.org/officeDocument/2006/relationships/hyperlink" Target="https://www.expertisepuntlob.nl/tools/praktijkvoorbeelden-lob/zo-maak-je-reflectie-betekenisvol" TargetMode="External"/><Relationship Id="rId9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google.nl/url?sa=i&amp;rct=j&amp;q=&amp;esrc=s&amp;source=images&amp;cd=&amp;cad=rja&amp;uact=8&amp;ved=0CAcQjRxqFQoTCMD1__mdzsgCFYPFFAodlQYLOg&amp;url=http://www.fvov.nl/?p%3D10779&amp;psig=AFQjCNH3u-TmA3POOtz0F5S4ZPgFw_RzEw&amp;ust=144533375246044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google.nl/url?sa=i&amp;rct=j&amp;q=&amp;esrc=s&amp;source=images&amp;cd=&amp;cad=rja&amp;uact=8&amp;ved=0CAcQjRxqFQoTCMD1__mdzsgCFYPFFAodlQYLOg&amp;url=http://www.fvov.nl/?p%3D10779&amp;psig=AFQjCNH3u-TmA3POOtz0F5S4ZPgFw_RzEw&amp;ust=144533375246044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lo.nl/thema/vakspecifieke-thema/havo-praktijkgericht/ontwikkelingen-havo/praktijkroute-havo-educatie/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oion.nl/instrumenten/gesprekstool-samen-in-gesprek-over-de-deeltijdfactor/" TargetMode="External"/><Relationship Id="rId13" Type="http://schemas.openxmlformats.org/officeDocument/2006/relationships/hyperlink" Target="https://www.voion.nl/veilig-en-vitaal-werken/werkdruk-en-werkstress/cao-vo-werkdrukmiddelen/" TargetMode="External"/><Relationship Id="rId18" Type="http://schemas.openxmlformats.org/officeDocument/2006/relationships/hyperlink" Target="https://www.expertisepuntlob.nl/bestanden/artikelen/13/1437_LOB040_Handreiking_regionale_samenwerkingsverbanden_Doorstroom.pdf?1634668033=" TargetMode="External"/><Relationship Id="rId3" Type="http://schemas.openxmlformats.org/officeDocument/2006/relationships/image" Target="../media/image2.png"/><Relationship Id="rId21" Type="http://schemas.openxmlformats.org/officeDocument/2006/relationships/hyperlink" Target="https://www.expertisepuntlob.nl/regionaal/regiocontactpersonen" TargetMode="External"/><Relationship Id="rId7" Type="http://schemas.openxmlformats.org/officeDocument/2006/relationships/hyperlink" Target="https://www.voion.nl/instrumenten/handreiking-zij-instroom/" TargetMode="External"/><Relationship Id="rId12" Type="http://schemas.openxmlformats.org/officeDocument/2006/relationships/hyperlink" Target="https://www.voion.nl/onderwijsarbeidsmarkt/innovatie-en-organisatie/innovatielab/" TargetMode="External"/><Relationship Id="rId17" Type="http://schemas.openxmlformats.org/officeDocument/2006/relationships/hyperlink" Target="https://www.expertisepuntlob.nl/tools/lob-kennisbank/wegwijzer-doorstroomgegevens" TargetMode="External"/><Relationship Id="rId2" Type="http://schemas.openxmlformats.org/officeDocument/2006/relationships/hyperlink" Target="http://www.google.nl/url?sa=i&amp;rct=j&amp;q=&amp;esrc=s&amp;source=images&amp;cd=&amp;cad=rja&amp;uact=8&amp;ved=0CAcQjRxqFQoTCMD1__mdzsgCFYPFFAodlQYLOg&amp;url=http://www.fvov.nl/?p%3D10779&amp;psig=AFQjCNH3u-TmA3POOtz0F5S4ZPgFw_RzEw&amp;ust=1445333752460443" TargetMode="External"/><Relationship Id="rId16" Type="http://schemas.openxmlformats.org/officeDocument/2006/relationships/hyperlink" Target="https://www.expertisepuntlob.nl/online-module-versterken-loopbaanbegeleiding" TargetMode="External"/><Relationship Id="rId20" Type="http://schemas.openxmlformats.org/officeDocument/2006/relationships/hyperlink" Target="https://www.expertisepuntlob.nl/tools/lob-kennisbank/studentenperspectief-op-lo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voion.nl/instrumenten/handreiking-diversiteit-en-inclusie-in-het-voortgezet-onderwijs/" TargetMode="External"/><Relationship Id="rId11" Type="http://schemas.openxmlformats.org/officeDocument/2006/relationships/hyperlink" Target="https://www.scenariomodel-vo.nl/" TargetMode="External"/><Relationship Id="rId5" Type="http://schemas.openxmlformats.org/officeDocument/2006/relationships/hyperlink" Target="https://www.voion.nl/onderwijsarbeidsmarkt/regio-in-beeld/" TargetMode="External"/><Relationship Id="rId15" Type="http://schemas.openxmlformats.org/officeDocument/2006/relationships/hyperlink" Target="https://www.voion.nl/aanmelden" TargetMode="External"/><Relationship Id="rId10" Type="http://schemas.openxmlformats.org/officeDocument/2006/relationships/hyperlink" Target="https://www.voion.nl/instrumenten/teamwerk-vo/" TargetMode="External"/><Relationship Id="rId19" Type="http://schemas.openxmlformats.org/officeDocument/2006/relationships/hyperlink" Target="https://www.expertisepuntlob.nl/werkwijze/faciliteren-van-lob-beleid/lob-leeromgeving" TargetMode="External"/><Relationship Id="rId4" Type="http://schemas.openxmlformats.org/officeDocument/2006/relationships/image" Target="../media/image3.jpeg"/><Relationship Id="rId9" Type="http://schemas.openxmlformats.org/officeDocument/2006/relationships/hyperlink" Target="https://www.voion.nl/publicaties/onderzoek-uitval-startende-docenten-voortgezet-onderwijs/" TargetMode="External"/><Relationship Id="rId14" Type="http://schemas.openxmlformats.org/officeDocument/2006/relationships/hyperlink" Target="https://www.voion.nl/instrumenten/cao-vo-app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l.deberg@caop.nl" TargetMode="External"/><Relationship Id="rId2" Type="http://schemas.openxmlformats.org/officeDocument/2006/relationships/hyperlink" Target="mailto:k.baarda@expertisepuntlob.n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hyperlink" Target="http://www.google.nl/url?sa=i&amp;rct=j&amp;q=&amp;esrc=s&amp;source=images&amp;cd=&amp;cad=rja&amp;uact=8&amp;ved=0CAcQjRxqFQoTCMD1__mdzsgCFYPFFAodlQYLOg&amp;url=http://www.fvov.nl/?p%3D10779&amp;psig=AFQjCNH3u-TmA3POOtz0F5S4ZPgFw_RzEw&amp;ust=144533375246044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source=images&amp;cd=&amp;cad=rja&amp;uact=8&amp;ved=0CAcQjRxqFQoTCMD1__mdzsgCFYPFFAodlQYLOg&amp;url=http://www.fvov.nl/?p%3D10779&amp;psig=AFQjCNH3u-TmA3POOtz0F5S4ZPgFw_RzEw&amp;ust=144533375246044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eugdjournaal.nl/artikel/2311496-leuk-of-niet-les-van-iemand-die-op-de-middelbare-zit.html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://www.google.nl/url?sa=i&amp;rct=j&amp;q=&amp;esrc=s&amp;source=images&amp;cd=&amp;cad=rja&amp;uact=8&amp;ved=0CAcQjRxqFQoTCMD1__mdzsgCFYPFFAodlQYLOg&amp;url=http://www.fvov.nl/?p%3D10779&amp;psig=AFQjCNH3u-TmA3POOtz0F5S4ZPgFw_RzEw&amp;ust=1445333752460443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9.png"/><Relationship Id="rId3" Type="http://schemas.openxmlformats.org/officeDocument/2006/relationships/image" Target="cid:C0B49383-E752-4423-91C2-2E0AE9BC2EF5" TargetMode="External"/><Relationship Id="rId7" Type="http://schemas.openxmlformats.org/officeDocument/2006/relationships/image" Target="cid:B09CC6E9-B6A3-41A2-98FF-168C0CA2B519" TargetMode="External"/><Relationship Id="rId12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hyperlink" Target="http://www.google.nl/url?sa=i&amp;rct=j&amp;q=&amp;esrc=s&amp;source=images&amp;cd=&amp;cad=rja&amp;uact=8&amp;ved=0CAcQjRxqFQoTCMD1__mdzsgCFYPFFAodlQYLOg&amp;url=http://www.fvov.nl/?p%3D10779&amp;psig=AFQjCNH3u-TmA3POOtz0F5S4ZPgFw_RzEw&amp;ust=1445333752460443" TargetMode="External"/><Relationship Id="rId5" Type="http://schemas.openxmlformats.org/officeDocument/2006/relationships/image" Target="cid:3CEF22DF-B3AC-455B-9589-50568E5FE1D6" TargetMode="External"/><Relationship Id="rId10" Type="http://schemas.openxmlformats.org/officeDocument/2006/relationships/image" Target="../media/image3.jpeg"/><Relationship Id="rId4" Type="http://schemas.openxmlformats.org/officeDocument/2006/relationships/image" Target="../media/image6.jpeg"/><Relationship Id="rId9" Type="http://schemas.openxmlformats.org/officeDocument/2006/relationships/image" Target="cid:63BD9AF8-5D18-401F-8DD2-5F7E49C2CB1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source=images&amp;cd=&amp;cad=rja&amp;uact=8&amp;ved=0CAcQjRxqFQoTCMD1__mdzsgCFYPFFAodlQYLOg&amp;url=http://www.fvov.nl/?p%3D10779&amp;psig=AFQjCNH3u-TmA3POOtz0F5S4ZPgFw_RzEw&amp;ust=1445333752460443" TargetMode="External"/><Relationship Id="rId7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://www.google.nl/url?sa=i&amp;rct=j&amp;q=&amp;esrc=s&amp;source=images&amp;cd=&amp;cad=rja&amp;uact=8&amp;ved=0CAcQjRxqFQoTCMD1__mdzsgCFYPFFAodlQYLOg&amp;url=http://www.fvov.nl/?p%3D10779&amp;psig=AFQjCNH3u-TmA3POOtz0F5S4ZPgFw_RzEw&amp;ust=1445333752460443" TargetMode="External"/><Relationship Id="rId7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s://www.voion.nl/onderwijsarbeidsmarkt/regio-in-beeld/utrecht/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www.google.nl/url?sa=i&amp;rct=j&amp;q=&amp;esrc=s&amp;source=images&amp;cd=&amp;cad=rja&amp;uact=8&amp;ved=0CAcQjRxqFQoTCMD1__mdzsgCFYPFFAodlQYLOg&amp;url=http://www.fvov.nl/?p%3D10779&amp;psig=AFQjCNH3u-TmA3POOtz0F5S4ZPgFw_RzEw&amp;ust=144533375246044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google.nl/url?sa=i&amp;rct=j&amp;q=&amp;esrc=s&amp;source=images&amp;cd=&amp;cad=rja&amp;uact=8&amp;ved=0CAcQjRxqFQoTCMD1__mdzsgCFYPFFAodlQYLOg&amp;url=http://www.fvov.nl/?p%3D10779&amp;psig=AFQjCNH3u-TmA3POOtz0F5S4ZPgFw_RzEw&amp;ust=144533375246044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voion.nl/media/4349/uitstroom-vanuit-het-voortgezet-onderwijs-naar-pabos-en-tweedegraads-lerarenopleidingen-mei-2022.pdf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XAuh1viyRFg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hyperlink" Target="http://www.google.nl/url?sa=i&amp;rct=j&amp;q=&amp;esrc=s&amp;source=images&amp;cd=&amp;cad=rja&amp;uact=8&amp;ved=0CAcQjRxqFQoTCMD1__mdzsgCFYPFFAodlQYLOg&amp;url=http://www.fvov.nl/?p%3D10779&amp;psig=AFQjCNH3u-TmA3POOtz0F5S4ZPgFw_RzEw&amp;ust=1445333752460443" TargetMode="Externa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0" y="5760586"/>
            <a:ext cx="12192000" cy="10974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3999" y="900584"/>
            <a:ext cx="9689757" cy="3436638"/>
          </a:xfrm>
        </p:spPr>
        <p:txBody>
          <a:bodyPr>
            <a:normAutofit/>
          </a:bodyPr>
          <a:lstStyle/>
          <a:p>
            <a:r>
              <a:rPr lang="nl-NL" sz="3600" b="1" dirty="0" smtClean="0">
                <a:solidFill>
                  <a:schemeClr val="bg1"/>
                </a:solidFill>
                <a:latin typeface="+mn-lt"/>
              </a:rPr>
              <a:t>Workshop VO-congres </a:t>
            </a:r>
            <a:r>
              <a:rPr lang="nl-NL" dirty="0">
                <a:solidFill>
                  <a:schemeClr val="bg1"/>
                </a:solidFill>
                <a:latin typeface="+mn-lt"/>
              </a:rPr>
              <a:t/>
            </a:r>
            <a:br>
              <a:rPr lang="nl-NL" dirty="0">
                <a:solidFill>
                  <a:schemeClr val="bg1"/>
                </a:solidFill>
                <a:latin typeface="+mn-lt"/>
              </a:rPr>
            </a:br>
            <a:r>
              <a:rPr lang="nl-NL" dirty="0">
                <a:solidFill>
                  <a:schemeClr val="bg1"/>
                </a:solidFill>
                <a:latin typeface="+mn-lt"/>
              </a:rPr>
              <a:t>– </a:t>
            </a:r>
            <a:br>
              <a:rPr lang="nl-NL" dirty="0">
                <a:solidFill>
                  <a:schemeClr val="bg1"/>
                </a:solidFill>
                <a:latin typeface="+mn-lt"/>
              </a:rPr>
            </a:br>
            <a:r>
              <a:rPr lang="nl-NL" sz="6600" b="1" dirty="0">
                <a:solidFill>
                  <a:schemeClr val="bg1"/>
                </a:solidFill>
                <a:latin typeface="+mn-lt"/>
              </a:rPr>
              <a:t>Vissen in eigen vijver loont!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38897" y="4029214"/>
            <a:ext cx="9144000" cy="1655762"/>
          </a:xfrm>
        </p:spPr>
        <p:txBody>
          <a:bodyPr>
            <a:normAutofit fontScale="92500" lnSpcReduction="10000"/>
          </a:bodyPr>
          <a:lstStyle/>
          <a:p>
            <a:endParaRPr lang="nl-NL" dirty="0"/>
          </a:p>
          <a:p>
            <a:pPr algn="l"/>
            <a:r>
              <a:rPr lang="nl-NL" dirty="0">
                <a:solidFill>
                  <a:schemeClr val="bg1"/>
                </a:solidFill>
              </a:rPr>
              <a:t>door:</a:t>
            </a:r>
          </a:p>
          <a:p>
            <a:pPr algn="l"/>
            <a:r>
              <a:rPr lang="nl-NL" dirty="0">
                <a:solidFill>
                  <a:schemeClr val="bg1"/>
                </a:solidFill>
              </a:rPr>
              <a:t>Karina Baarda, adviseur VO projectteam LOB Expertisecentrum</a:t>
            </a:r>
          </a:p>
          <a:p>
            <a:pPr algn="l"/>
            <a:r>
              <a:rPr lang="nl-NL" dirty="0">
                <a:solidFill>
                  <a:schemeClr val="bg1"/>
                </a:solidFill>
              </a:rPr>
              <a:t>Lisanne de Berg, adviseur onderwijsarbeidsmarkt </a:t>
            </a:r>
            <a:r>
              <a:rPr lang="nl-NL" dirty="0" err="1">
                <a:solidFill>
                  <a:schemeClr val="bg1"/>
                </a:solidFill>
              </a:rPr>
              <a:t>Voion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4" name="Afbeelding 3" descr="VOION_LOGO_72PPI1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086" y="5960165"/>
            <a:ext cx="2076783" cy="698255"/>
          </a:xfrm>
          <a:prstGeom prst="rect">
            <a:avLst/>
          </a:prstGeom>
          <a:noFill/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7" y="5911806"/>
            <a:ext cx="1260389" cy="69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4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8F89B0-6D3E-002F-19FC-8E9ED3B1C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400" y="901556"/>
            <a:ext cx="10515600" cy="1325563"/>
          </a:xfrm>
        </p:spPr>
        <p:txBody>
          <a:bodyPr/>
          <a:lstStyle/>
          <a:p>
            <a:r>
              <a:rPr lang="nl-NL" dirty="0" smtClean="0"/>
              <a:t>Inzet </a:t>
            </a:r>
            <a:r>
              <a:rPr lang="nl-NL" dirty="0" err="1" smtClean="0"/>
              <a:t>tutoring</a:t>
            </a:r>
            <a:r>
              <a:rPr lang="nl-NL" dirty="0" smtClean="0"/>
              <a:t> in Zwolle om te ‘vissen in eigen vijver’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21E9E6-C2B0-B86D-F1D8-6D818A283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724" y="2486984"/>
            <a:ext cx="6354600" cy="37121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49580" indent="-449580"/>
            <a:r>
              <a:rPr lang="nl-NL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Elke scholier uit het voortgezet onderwijs binnen onze regio moet de kans krijgen zich te oriënteren op het leraarschap;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indent="-449580"/>
            <a:r>
              <a:rPr lang="nl-NL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Door een oriëntatie krijgen leerlingen een goed beeld van het leraarschap zodat deze leerlingen een weloverwogen beroepskeuze kunnen maken;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indent="-449580"/>
            <a:r>
              <a:rPr lang="nl-NL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Interesse wekken bij leerlingen om te gaan werken in het onderwijs;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indent="-449580"/>
            <a:r>
              <a:rPr lang="nl-NL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Goede gemotiveerde extra handen in de klas om leerkrachten te ondersteunen en verbinding tussen leerlingen PO en VO maken.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2000" dirty="0">
                <a:latin typeface="Verdana"/>
                <a:ea typeface="Verdana"/>
              </a:rPr>
              <a:t> </a:t>
            </a:r>
            <a:endParaRPr lang="nl-NL" sz="2000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E6B3A9-31BA-6414-897F-B49BD020D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0CDFB-D54F-E94A-A7A4-CBA1BE369000}" type="datetime1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172A4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29-11-2022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172A48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186FC43-B51F-D46A-F588-1C3FD1B51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4471" y="6458996"/>
            <a:ext cx="431608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172A48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RAP-event programmalijn 4: Samen werven LOB &amp; 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172A48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Tutoring</a:t>
            </a:r>
            <a:endParaRPr kumimoji="0" lang="nl-NL" sz="1050" b="0" i="0" u="none" strike="noStrike" kern="1200" cap="none" spc="0" normalizeH="0" baseline="0" noProof="0" dirty="0" err="1">
              <a:ln>
                <a:noFill/>
              </a:ln>
              <a:solidFill>
                <a:srgbClr val="172A48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9A8149-4479-92F0-BB99-B23970027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CD5D77-C262-2340-AA5B-B77A095C436F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172A4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050" b="0" i="0" u="none" strike="noStrike" kern="1200" cap="none" spc="0" normalizeH="0" baseline="0" noProof="0">
              <a:ln>
                <a:noFill/>
              </a:ln>
              <a:solidFill>
                <a:srgbClr val="172A48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7" name="Tijdelijke aanduiding voor inhoud 2">
            <a:extLst>
              <a:ext uri="{FF2B5EF4-FFF2-40B4-BE49-F238E27FC236}">
                <a16:creationId xmlns:a16="http://schemas.microsoft.com/office/drawing/2014/main" id="{283ABBB5-3188-BC68-1C25-D24CE6F8F4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5003544"/>
              </p:ext>
            </p:extLst>
          </p:nvPr>
        </p:nvGraphicFramePr>
        <p:xfrm>
          <a:off x="7261514" y="2335118"/>
          <a:ext cx="4089443" cy="3266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278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1F9779-477C-77BE-AFB0-F792EB389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Masterclass 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2E3EF2-03C0-ABEC-2AF3-90A4AA5FD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8586"/>
            <a:ext cx="4834631" cy="371214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Doel van de masterclass:</a:t>
            </a:r>
            <a:endParaRPr lang="nl-N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kennismaken met de drie </a:t>
            </a:r>
            <a:r>
              <a:rPr lang="nl-NL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PABO’s</a:t>
            </a:r>
            <a:r>
              <a:rPr lang="nl-N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(gebouw/sfeer/cultuur)</a:t>
            </a:r>
            <a:endParaRPr lang="nl-N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kennismaken met het volgen van colleges op een hogeschool</a:t>
            </a:r>
            <a:endParaRPr lang="nl-N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inhoudelijk kennis maken met een aantal inhoudelijke (vak)gebieden</a:t>
            </a:r>
            <a:endParaRPr lang="nl-N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input geven om tijdens de </a:t>
            </a:r>
            <a:r>
              <a:rPr lang="nl-NL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tutoring</a:t>
            </a:r>
            <a:r>
              <a:rPr lang="nl-N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 gebruiken bij het werken op de school</a:t>
            </a:r>
            <a:endParaRPr lang="nl-N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AE529E-08C3-0E3C-5AB4-4BBB4C07A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0CDFB-D54F-E94A-A7A4-CBA1BE369000}" type="datetime1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172A4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29-11-2022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172A48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48A2019-78F6-707B-38FF-FC76ABA0E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84471" y="6458996"/>
            <a:ext cx="4344837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172A48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RAP-event programmalijn 4: Samen werven LOB &amp; 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172A48"/>
                </a:solidFill>
                <a:effectLst/>
                <a:uLnTx/>
                <a:uFillTx/>
                <a:latin typeface="Verdana"/>
                <a:ea typeface="Verdana"/>
                <a:cs typeface="Verdana" panose="020B0604030504040204" pitchFamily="34" charset="0"/>
              </a:rPr>
              <a:t>Tutoring</a:t>
            </a:r>
            <a:endParaRPr kumimoji="0" lang="nl-NL" sz="1050" b="0" i="0" u="none" strike="noStrike" kern="1200" cap="none" spc="0" normalizeH="0" baseline="0" noProof="0" dirty="0" err="1">
              <a:ln>
                <a:noFill/>
              </a:ln>
              <a:solidFill>
                <a:srgbClr val="172A48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BA8AE48-A9A2-FADF-72A2-0BC9240B3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CD5D77-C262-2340-AA5B-B77A095C436F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172A4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050" b="0" i="0" u="none" strike="noStrike" kern="1200" cap="none" spc="0" normalizeH="0" baseline="0" noProof="0">
              <a:ln>
                <a:noFill/>
              </a:ln>
              <a:solidFill>
                <a:srgbClr val="172A48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3C8E9D7-B029-F533-282F-599DF0A03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831" y="129309"/>
            <a:ext cx="622935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5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Uitwisseling</a:t>
            </a:r>
            <a:endParaRPr lang="nl-NL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29281" y="1608827"/>
            <a:ext cx="10515600" cy="4351338"/>
          </a:xfrm>
        </p:spPr>
        <p:txBody>
          <a:bodyPr>
            <a:normAutofit/>
          </a:bodyPr>
          <a:lstStyle/>
          <a:p>
            <a:r>
              <a:rPr lang="nl-NL" sz="3600" dirty="0" smtClean="0"/>
              <a:t>Welke loopbaanactiviteiten uit jouw regio dragen bij aan oriëntatie op het leraarschap?</a:t>
            </a:r>
          </a:p>
          <a:p>
            <a:pPr marL="0" indent="0">
              <a:buNone/>
            </a:pPr>
            <a:endParaRPr lang="nl-NL" sz="3600" dirty="0"/>
          </a:p>
          <a:p>
            <a:r>
              <a:rPr lang="nl-NL" sz="3600" dirty="0"/>
              <a:t>Welke kansen zie </a:t>
            </a:r>
            <a:r>
              <a:rPr lang="nl-NL" sz="3600" dirty="0" smtClean="0"/>
              <a:t>je om deze activiteiten </a:t>
            </a:r>
            <a:r>
              <a:rPr lang="nl-NL" sz="3600" dirty="0"/>
              <a:t>te </a:t>
            </a:r>
            <a:r>
              <a:rPr lang="nl-NL" sz="3600" dirty="0" smtClean="0"/>
              <a:t>versterken en/of uit te breiden? </a:t>
            </a:r>
            <a:endParaRPr lang="nl-NL" sz="3600" b="1" dirty="0"/>
          </a:p>
        </p:txBody>
      </p:sp>
      <p:pic>
        <p:nvPicPr>
          <p:cNvPr id="4" name="Afbeelding 3" descr="VOION_LOGO_72PPI1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086" y="5960165"/>
            <a:ext cx="2076783" cy="698255"/>
          </a:xfrm>
          <a:prstGeom prst="rect">
            <a:avLst/>
          </a:prstGeom>
          <a:noFill/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80401"/>
            <a:ext cx="1260389" cy="69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7790"/>
            <a:ext cx="10515600" cy="1325563"/>
          </a:xfrm>
        </p:spPr>
        <p:txBody>
          <a:bodyPr/>
          <a:lstStyle/>
          <a:p>
            <a:r>
              <a:rPr lang="nl-NL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Uitwisseling</a:t>
            </a:r>
            <a:endParaRPr lang="nl-NL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66351" y="1458702"/>
            <a:ext cx="11315518" cy="4211943"/>
          </a:xfrm>
        </p:spPr>
        <p:txBody>
          <a:bodyPr>
            <a:normAutofit/>
          </a:bodyPr>
          <a:lstStyle/>
          <a:p>
            <a:r>
              <a:rPr lang="nl-NL" sz="3600" dirty="0"/>
              <a:t>Welke </a:t>
            </a:r>
            <a:r>
              <a:rPr lang="nl-NL" sz="3600" dirty="0" smtClean="0"/>
              <a:t>stappen zijn nodig </a:t>
            </a:r>
            <a:r>
              <a:rPr lang="nl-NL" sz="3600" dirty="0"/>
              <a:t>als het gaat om loopbaanbegeleiding richting </a:t>
            </a:r>
            <a:r>
              <a:rPr lang="nl-NL" sz="3600" dirty="0" smtClean="0"/>
              <a:t>een baan in het </a:t>
            </a:r>
            <a:r>
              <a:rPr lang="nl-NL" sz="3600" dirty="0"/>
              <a:t>onderwijs</a:t>
            </a:r>
            <a:r>
              <a:rPr lang="nl-NL" sz="3600" dirty="0" smtClean="0"/>
              <a:t>?</a:t>
            </a:r>
            <a:endParaRPr lang="nl-NL" sz="36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nl-NL" sz="3500" dirty="0"/>
              <a:t>Binnen het bestuur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sz="3500" dirty="0"/>
              <a:t>Binnen de regio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sz="3500" dirty="0"/>
              <a:t>In samenwerking met andere </a:t>
            </a:r>
            <a:r>
              <a:rPr lang="nl-NL" sz="3500" dirty="0" smtClean="0"/>
              <a:t>partijen</a:t>
            </a:r>
          </a:p>
          <a:p>
            <a:pPr marL="457200" lvl="1" indent="0">
              <a:buNone/>
            </a:pPr>
            <a:endParaRPr lang="nl-NL" sz="3500" dirty="0"/>
          </a:p>
          <a:p>
            <a:r>
              <a:rPr lang="nl-NL" sz="3600" dirty="0" smtClean="0"/>
              <a:t>Welke middelen zijn daarvoor nodig?</a:t>
            </a:r>
            <a:endParaRPr lang="nl-NL" sz="3600" dirty="0"/>
          </a:p>
          <a:p>
            <a:endParaRPr lang="nl-NL" b="1" dirty="0"/>
          </a:p>
          <a:p>
            <a:endParaRPr lang="nl-NL" b="1" dirty="0"/>
          </a:p>
        </p:txBody>
      </p:sp>
      <p:pic>
        <p:nvPicPr>
          <p:cNvPr id="4" name="Afbeelding 3" descr="VOION_LOGO_72PPI1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086" y="5960165"/>
            <a:ext cx="2076783" cy="698255"/>
          </a:xfrm>
          <a:prstGeom prst="rect">
            <a:avLst/>
          </a:prstGeom>
          <a:noFill/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80401"/>
            <a:ext cx="1260389" cy="69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8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6541" y="173595"/>
            <a:ext cx="10515600" cy="1325563"/>
          </a:xfrm>
        </p:spPr>
        <p:txBody>
          <a:bodyPr/>
          <a:lstStyle/>
          <a:p>
            <a:r>
              <a:rPr lang="nl-NL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Tips Expertisepunt LOB</a:t>
            </a:r>
            <a:endParaRPr lang="nl-NL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48002" y="1474229"/>
            <a:ext cx="10392032" cy="435133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nl-NL" sz="2400" dirty="0"/>
              <a:t>Bied waar mogelijk een </a:t>
            </a:r>
            <a:r>
              <a:rPr lang="nl-NL" sz="2400" dirty="0">
                <a:hlinkClick r:id="rId2"/>
              </a:rPr>
              <a:t>loopbaangerichte leeromgeving</a:t>
            </a:r>
            <a:r>
              <a:rPr lang="nl-NL" sz="2400" dirty="0"/>
              <a:t> </a:t>
            </a:r>
            <a:r>
              <a:rPr lang="nl-NL" sz="2400" dirty="0" smtClean="0"/>
              <a:t>aan</a:t>
            </a:r>
            <a:endParaRPr lang="nl-NL" sz="2400" dirty="0"/>
          </a:p>
          <a:p>
            <a:pPr marL="0" indent="0">
              <a:lnSpc>
                <a:spcPct val="150000"/>
              </a:lnSpc>
              <a:buNone/>
            </a:pPr>
            <a:r>
              <a:rPr lang="nl-NL" sz="2400" dirty="0"/>
              <a:t>2. Verwerk </a:t>
            </a:r>
            <a:r>
              <a:rPr lang="nl-NL" sz="2400" dirty="0">
                <a:hlinkClick r:id="rId3"/>
              </a:rPr>
              <a:t>arbeidsmarktinformatie</a:t>
            </a:r>
            <a:r>
              <a:rPr lang="nl-NL" sz="2400" dirty="0"/>
              <a:t> in het programma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2400" dirty="0"/>
              <a:t>3. Zorg voor het vast opnemen van </a:t>
            </a:r>
            <a:r>
              <a:rPr lang="nl-NL" sz="2400" dirty="0">
                <a:hlinkClick r:id="rId4"/>
              </a:rPr>
              <a:t>reflectiegesprekken</a:t>
            </a:r>
            <a:r>
              <a:rPr lang="nl-NL" sz="2400" dirty="0"/>
              <a:t> en organiseer de </a:t>
            </a:r>
            <a:r>
              <a:rPr lang="nl-NL" sz="2400" dirty="0">
                <a:hlinkClick r:id="rId5"/>
              </a:rPr>
              <a:t>professionalisering</a:t>
            </a:r>
            <a:r>
              <a:rPr lang="nl-NL" sz="2400" dirty="0"/>
              <a:t> die hiervoor nodig is.</a:t>
            </a:r>
          </a:p>
          <a:p>
            <a:pPr marL="0" indent="0">
              <a:lnSpc>
                <a:spcPct val="150000"/>
              </a:lnSpc>
              <a:buNone/>
            </a:pPr>
            <a:endParaRPr lang="nl-NL" b="1" dirty="0">
              <a:hlinkClick r:id="rId6"/>
            </a:endParaRPr>
          </a:p>
          <a:p>
            <a:pPr marL="0" indent="0">
              <a:lnSpc>
                <a:spcPct val="150000"/>
              </a:lnSpc>
              <a:buNone/>
            </a:pPr>
            <a:endParaRPr lang="nl-NL" sz="1600" dirty="0" smtClean="0">
              <a:hlinkClick r:id="rId6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l-NL" sz="1600" dirty="0" smtClean="0">
                <a:hlinkClick r:id="rId6"/>
              </a:rPr>
              <a:t>https</a:t>
            </a:r>
            <a:r>
              <a:rPr lang="nl-NL" sz="1600" dirty="0">
                <a:hlinkClick r:id="rId6"/>
              </a:rPr>
              <a:t>://www.expertisepuntlob.nl/tools/lob-kennisbank/loopbaanbegeleiding-op-het-havovwo-en-hbo.-</a:t>
            </a:r>
            <a:r>
              <a:rPr lang="nl-NL" sz="1600" dirty="0" smtClean="0">
                <a:hlinkClick r:id="rId6"/>
              </a:rPr>
              <a:t>hoezo</a:t>
            </a:r>
            <a:endParaRPr lang="nl-NL" sz="1600" dirty="0" smtClean="0"/>
          </a:p>
          <a:p>
            <a:pPr marL="0" indent="0">
              <a:lnSpc>
                <a:spcPct val="150000"/>
              </a:lnSpc>
              <a:buNone/>
            </a:pPr>
            <a:endParaRPr lang="nl-NL" sz="1600" dirty="0"/>
          </a:p>
        </p:txBody>
      </p:sp>
      <p:pic>
        <p:nvPicPr>
          <p:cNvPr id="4" name="Afbeelding 3" descr="VOION_LOGO_72PPI1">
            <a:hlinkClick r:id="rId7"/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086" y="5960165"/>
            <a:ext cx="2076783" cy="698255"/>
          </a:xfrm>
          <a:prstGeom prst="rect">
            <a:avLst/>
          </a:prstGeom>
          <a:noFill/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80401"/>
            <a:ext cx="1260389" cy="69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6541" y="173595"/>
            <a:ext cx="10515600" cy="1325563"/>
          </a:xfrm>
        </p:spPr>
        <p:txBody>
          <a:bodyPr/>
          <a:lstStyle/>
          <a:p>
            <a:r>
              <a:rPr lang="nl-NL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Tips </a:t>
            </a:r>
            <a:r>
              <a:rPr lang="nl-NL" b="1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ResearchNed</a:t>
            </a:r>
            <a:r>
              <a:rPr lang="nl-NL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(zie ook hand-out)</a:t>
            </a:r>
            <a:endParaRPr lang="nl-NL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Afbeelding 3" descr="VOION_LOGO_72PPI1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086" y="5960165"/>
            <a:ext cx="2076783" cy="698255"/>
          </a:xfrm>
          <a:prstGeom prst="rect">
            <a:avLst/>
          </a:prstGeom>
          <a:noFill/>
        </p:spPr>
      </p:pic>
      <p:sp>
        <p:nvSpPr>
          <p:cNvPr id="5" name="Tekstvak 4"/>
          <p:cNvSpPr txBox="1"/>
          <p:nvPr/>
        </p:nvSpPr>
        <p:spPr>
          <a:xfrm>
            <a:off x="605592" y="1314096"/>
            <a:ext cx="880454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2000" dirty="0" smtClean="0"/>
              <a:t>Organiseer </a:t>
            </a:r>
            <a:r>
              <a:rPr lang="nl-NL" sz="2000" dirty="0"/>
              <a:t>voor leerlingen zoveel mogelijk </a:t>
            </a:r>
            <a:r>
              <a:rPr lang="nl-NL" sz="2000" b="1" dirty="0"/>
              <a:t>positieve ervaringen met onderwijs en lesgeven</a:t>
            </a:r>
            <a:r>
              <a:rPr lang="nl-NL" sz="2000" dirty="0"/>
              <a:t> als vo-school.</a:t>
            </a:r>
          </a:p>
          <a:p>
            <a:pPr marL="342900" indent="-342900">
              <a:buAutoNum type="arabicPeriod"/>
            </a:pPr>
            <a:r>
              <a:rPr lang="nl-NL" sz="2000" dirty="0"/>
              <a:t>Laat leerlingen zelf hun </a:t>
            </a:r>
            <a:r>
              <a:rPr lang="nl-NL" sz="2000" b="1" dirty="0"/>
              <a:t>mentor</a:t>
            </a:r>
            <a:r>
              <a:rPr lang="nl-NL" sz="2000" dirty="0"/>
              <a:t> kiezen. Zo kunnen scholen de impact van een vertrouwensband tussen leraren en leerlingen vergroten.</a:t>
            </a:r>
          </a:p>
          <a:p>
            <a:pPr marL="342900" indent="-342900">
              <a:buAutoNum type="arabicPeriod"/>
            </a:pPr>
            <a:r>
              <a:rPr lang="nl-NL" sz="2000" dirty="0"/>
              <a:t>Maak begeleiding in het studiekeuzeproces zo </a:t>
            </a:r>
            <a:r>
              <a:rPr lang="nl-NL" sz="2000" b="1" dirty="0"/>
              <a:t>persoonlijk </a:t>
            </a:r>
            <a:r>
              <a:rPr lang="nl-NL" sz="2000" dirty="0"/>
              <a:t>mogelijk. Dat is in het algemeen van belang, maar ook positief voor de doorstroom naar de lerarenopleiding. Dit kan door gesprekken en persoonlijke presentaties door de leerlingen over hun studiekeuze.</a:t>
            </a:r>
          </a:p>
          <a:p>
            <a:pPr marL="342900" indent="-342900">
              <a:buAutoNum type="arabicPeriod"/>
            </a:pPr>
            <a:r>
              <a:rPr lang="nl-NL" sz="2000" dirty="0"/>
              <a:t>Start minstens twee jaar voor het eindexamen met </a:t>
            </a:r>
            <a:r>
              <a:rPr lang="nl-NL" sz="2000" b="1" dirty="0"/>
              <a:t>studiekeuzebegeleidin</a:t>
            </a:r>
            <a:r>
              <a:rPr lang="nl-NL" sz="2000" dirty="0"/>
              <a:t>g. De veel aanleverende scholen starten hier namelijk gemiddeld twee jaar voor het eindexamen mee.</a:t>
            </a:r>
          </a:p>
          <a:p>
            <a:pPr marL="342900" indent="-342900">
              <a:buAutoNum type="arabicPeriod"/>
            </a:pPr>
            <a:r>
              <a:rPr lang="nl-NL" sz="2000" dirty="0"/>
              <a:t>Weet als lerarenopleiding waar jouw studenten vandaag komen. </a:t>
            </a:r>
          </a:p>
          <a:p>
            <a:endParaRPr lang="nl-NL" sz="1600" dirty="0">
              <a:solidFill>
                <a:srgbClr val="FF0000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80401"/>
            <a:ext cx="1260389" cy="69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1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0437"/>
            <a:ext cx="10515600" cy="1325563"/>
          </a:xfrm>
        </p:spPr>
        <p:txBody>
          <a:bodyPr/>
          <a:lstStyle/>
          <a:p>
            <a:r>
              <a:rPr lang="nl-NL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Iets doen met LOB in eigen praktijk?</a:t>
            </a:r>
            <a:endParaRPr lang="nl-NL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Afbeelding 3" descr="VOION_LOGO_72PPI1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086" y="5960165"/>
            <a:ext cx="2076783" cy="698255"/>
          </a:xfrm>
          <a:prstGeom prst="rect">
            <a:avLst/>
          </a:prstGeom>
          <a:noFill/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80401"/>
            <a:ext cx="1260389" cy="69825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3125" y="1274165"/>
            <a:ext cx="3578475" cy="4606236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608400" y="1752800"/>
            <a:ext cx="7009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SLO is op zoek naar scholen met ambitieuze havisten die dit concept-examenprogramma komend schooljaar willen </a:t>
            </a:r>
            <a:r>
              <a:rPr lang="nl-NL" sz="2400" dirty="0" smtClean="0"/>
              <a:t>beproeven middels de </a:t>
            </a:r>
            <a:r>
              <a:rPr lang="nl-NL" sz="2400" b="1" dirty="0" smtClean="0"/>
              <a:t>Praktijkroute havo-Educatie</a:t>
            </a:r>
            <a:r>
              <a:rPr lang="nl-NL" sz="2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smtClean="0"/>
              <a:t>Enthousiasmeer Havisten </a:t>
            </a:r>
            <a:r>
              <a:rPr lang="nl-NL" sz="2400" dirty="0"/>
              <a:t>uit klas 4 en </a:t>
            </a:r>
            <a:r>
              <a:rPr lang="nl-NL" sz="2400" dirty="0" smtClean="0"/>
              <a:t>5 om in het onderwijs te gaan werken, door mee te doen aan dit programma. Bekijk de </a:t>
            </a:r>
            <a:r>
              <a:rPr lang="nl-NL" sz="2400" dirty="0" smtClean="0">
                <a:hlinkClick r:id="rId6"/>
              </a:rPr>
              <a:t>website</a:t>
            </a:r>
            <a:r>
              <a:rPr lang="nl-NL" sz="2400" dirty="0" smtClean="0"/>
              <a:t> van SLO voor meer informatie!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75238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1791" y="212795"/>
            <a:ext cx="10515600" cy="1325563"/>
          </a:xfrm>
        </p:spPr>
        <p:txBody>
          <a:bodyPr/>
          <a:lstStyle/>
          <a:p>
            <a:r>
              <a:rPr lang="nl-NL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Meer informatie</a:t>
            </a:r>
            <a:endParaRPr lang="nl-NL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Afbeelding 3" descr="VOION_LOGO_72PPI1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086" y="5960165"/>
            <a:ext cx="2076783" cy="698255"/>
          </a:xfrm>
          <a:prstGeom prst="rect">
            <a:avLst/>
          </a:prstGeom>
          <a:noFill/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80401"/>
            <a:ext cx="1260389" cy="698255"/>
          </a:xfrm>
          <a:prstGeom prst="rect">
            <a:avLst/>
          </a:prstGeom>
        </p:spPr>
      </p:pic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16325"/>
              </p:ext>
            </p:extLst>
          </p:nvPr>
        </p:nvGraphicFramePr>
        <p:xfrm>
          <a:off x="511791" y="1423649"/>
          <a:ext cx="10925033" cy="3946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46774">
                  <a:extLst>
                    <a:ext uri="{9D8B030D-6E8A-4147-A177-3AD203B41FA5}">
                      <a16:colId xmlns:a16="http://schemas.microsoft.com/office/drawing/2014/main" val="58109931"/>
                    </a:ext>
                  </a:extLst>
                </a:gridCol>
                <a:gridCol w="5478259">
                  <a:extLst>
                    <a:ext uri="{9D8B030D-6E8A-4147-A177-3AD203B41FA5}">
                      <a16:colId xmlns:a16="http://schemas.microsoft.com/office/drawing/2014/main" val="21895072"/>
                    </a:ext>
                  </a:extLst>
                </a:gridCol>
              </a:tblGrid>
              <a:tr h="3946745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nl-NL" dirty="0" smtClean="0">
                          <a:solidFill>
                            <a:schemeClr val="tx1"/>
                          </a:solidFill>
                          <a:ea typeface="PMingLiU" panose="02020500000000000000" pitchFamily="18" charset="-120"/>
                        </a:rPr>
                        <a:t>Voion:</a:t>
                      </a:r>
                      <a:endParaRPr lang="nl-NL" b="0" dirty="0" smtClean="0">
                        <a:solidFill>
                          <a:schemeClr val="tx1"/>
                        </a:solidFill>
                        <a:ea typeface="PMingLiU" panose="02020500000000000000" pitchFamily="18" charset="-120"/>
                      </a:endParaRPr>
                    </a:p>
                    <a:p>
                      <a:pPr marL="171450" lvl="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b="0" u="sng" dirty="0" smtClean="0">
                          <a:solidFill>
                            <a:schemeClr val="tx1"/>
                          </a:solidFill>
                          <a:ea typeface="PMingLiU" panose="02020500000000000000" pitchFamily="18" charset="-120"/>
                          <a:hlinkClick r:id="rId5"/>
                        </a:rPr>
                        <a:t>Regio in beeld | Voion</a:t>
                      </a:r>
                      <a:endParaRPr lang="nl-NL" b="0" u="none" dirty="0" smtClean="0">
                        <a:solidFill>
                          <a:schemeClr val="tx1"/>
                        </a:solidFill>
                        <a:ea typeface="PMingLiU" panose="02020500000000000000" pitchFamily="18" charset="-120"/>
                      </a:endParaRPr>
                    </a:p>
                    <a:p>
                      <a:pPr marL="171450" lvl="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b="0" dirty="0" smtClean="0">
                          <a:solidFill>
                            <a:schemeClr val="tx1"/>
                          </a:solidFill>
                          <a:ea typeface="PMingLiU" panose="02020500000000000000" pitchFamily="18" charset="-120"/>
                          <a:hlinkClick r:id="rId6"/>
                        </a:rPr>
                        <a:t>Handreiking diversiteit en inclusie </a:t>
                      </a:r>
                      <a:endParaRPr lang="nl-NL" b="0" dirty="0" smtClean="0">
                        <a:solidFill>
                          <a:schemeClr val="tx1"/>
                        </a:solidFill>
                        <a:ea typeface="PMingLiU" panose="02020500000000000000" pitchFamily="18" charset="-120"/>
                      </a:endParaRPr>
                    </a:p>
                    <a:p>
                      <a:pPr marL="171450" lvl="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b="0" dirty="0" smtClean="0">
                          <a:solidFill>
                            <a:schemeClr val="tx1"/>
                          </a:solidFill>
                          <a:ea typeface="PMingLiU" panose="02020500000000000000" pitchFamily="18" charset="-120"/>
                          <a:hlinkClick r:id="rId7"/>
                        </a:rPr>
                        <a:t>Handreiking </a:t>
                      </a:r>
                      <a:r>
                        <a:rPr lang="nl-NL" b="0" dirty="0" err="1" smtClean="0">
                          <a:solidFill>
                            <a:schemeClr val="tx1"/>
                          </a:solidFill>
                          <a:ea typeface="PMingLiU" panose="02020500000000000000" pitchFamily="18" charset="-120"/>
                          <a:hlinkClick r:id="rId7"/>
                        </a:rPr>
                        <a:t>Zij-instroom</a:t>
                      </a:r>
                      <a:endParaRPr lang="nl-NL" b="0" dirty="0" smtClean="0">
                        <a:solidFill>
                          <a:schemeClr val="tx1"/>
                        </a:solidFill>
                        <a:ea typeface="PMingLiU" panose="02020500000000000000" pitchFamily="18" charset="-120"/>
                      </a:endParaRPr>
                    </a:p>
                    <a:p>
                      <a:pPr marL="171450" lvl="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b="0" dirty="0" smtClean="0">
                          <a:solidFill>
                            <a:schemeClr val="tx1"/>
                          </a:solidFill>
                          <a:ea typeface="PMingLiU" panose="02020500000000000000" pitchFamily="18" charset="-120"/>
                          <a:hlinkClick r:id="rId8"/>
                        </a:rPr>
                        <a:t>Gesprekstool Samen in gesprek over de deeltijdfactor </a:t>
                      </a:r>
                      <a:r>
                        <a:rPr lang="nl-NL" b="0" dirty="0" smtClean="0">
                          <a:solidFill>
                            <a:schemeClr val="tx1"/>
                          </a:solidFill>
                          <a:ea typeface="PMingLiU" panose="02020500000000000000" pitchFamily="18" charset="-120"/>
                          <a:hlinkClick r:id="rId9"/>
                        </a:rPr>
                        <a:t>Handreiking hoe voorkom je uitval van startende docenten? </a:t>
                      </a:r>
                      <a:r>
                        <a:rPr lang="nl-NL" b="0" dirty="0" smtClean="0">
                          <a:solidFill>
                            <a:schemeClr val="tx1"/>
                          </a:solidFill>
                          <a:ea typeface="PMingLiU" panose="02020500000000000000" pitchFamily="18" charset="-120"/>
                          <a:hlinkClick r:id="rId10"/>
                        </a:rPr>
                        <a:t>Teamwerk-VO</a:t>
                      </a:r>
                      <a:endParaRPr lang="nl-NL" b="0" dirty="0" smtClean="0">
                        <a:solidFill>
                          <a:schemeClr val="tx1"/>
                        </a:solidFill>
                        <a:ea typeface="PMingLiU" panose="02020500000000000000" pitchFamily="18" charset="-120"/>
                      </a:endParaRPr>
                    </a:p>
                    <a:p>
                      <a:pPr marL="171450" lvl="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b="0" dirty="0" smtClean="0">
                          <a:solidFill>
                            <a:schemeClr val="tx1"/>
                          </a:solidFill>
                          <a:ea typeface="PMingLiU" panose="02020500000000000000" pitchFamily="18" charset="-120"/>
                          <a:hlinkClick r:id="rId11"/>
                        </a:rPr>
                        <a:t>Scenariomodel-VO </a:t>
                      </a:r>
                      <a:endParaRPr lang="nl-NL" b="0" dirty="0" smtClean="0">
                        <a:solidFill>
                          <a:schemeClr val="tx1"/>
                        </a:solidFill>
                        <a:ea typeface="PMingLiU" panose="02020500000000000000" pitchFamily="18" charset="-120"/>
                      </a:endParaRPr>
                    </a:p>
                    <a:p>
                      <a:pPr marL="171450" lvl="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b="0" u="sng" dirty="0" err="1" smtClean="0">
                          <a:solidFill>
                            <a:schemeClr val="tx1"/>
                          </a:solidFill>
                          <a:ea typeface="PMingLiU" panose="02020500000000000000" pitchFamily="18" charset="-120"/>
                          <a:hlinkClick r:id="rId12"/>
                        </a:rPr>
                        <a:t>Innovatielab</a:t>
                      </a:r>
                      <a:r>
                        <a:rPr lang="nl-NL" b="0" u="sng" dirty="0" smtClean="0">
                          <a:solidFill>
                            <a:schemeClr val="tx1"/>
                          </a:solidFill>
                          <a:ea typeface="PMingLiU" panose="02020500000000000000" pitchFamily="18" charset="-120"/>
                          <a:hlinkClick r:id="rId12"/>
                        </a:rPr>
                        <a:t> | Voion</a:t>
                      </a:r>
                      <a:endParaRPr lang="nl-NL" b="0" dirty="0" smtClean="0">
                        <a:solidFill>
                          <a:schemeClr val="tx1"/>
                        </a:solidFill>
                        <a:ea typeface="PMingLiU" panose="02020500000000000000" pitchFamily="18" charset="-120"/>
                      </a:endParaRPr>
                    </a:p>
                    <a:p>
                      <a:pPr marL="171450" lvl="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l-NL" b="0" dirty="0" smtClean="0">
                          <a:solidFill>
                            <a:schemeClr val="tx1"/>
                          </a:solidFill>
                          <a:ea typeface="PMingLiU" panose="02020500000000000000" pitchFamily="18" charset="-120"/>
                          <a:hlinkClick r:id="rId13"/>
                        </a:rPr>
                        <a:t>Collectieve werkdrukmiddelen CAO VO </a:t>
                      </a:r>
                      <a:endParaRPr lang="nl-NL" b="0" dirty="0" smtClean="0">
                        <a:solidFill>
                          <a:schemeClr val="tx1"/>
                        </a:solidFill>
                        <a:ea typeface="PMingLiU" panose="02020500000000000000" pitchFamily="18" charset="-120"/>
                      </a:endParaRPr>
                    </a:p>
                    <a:p>
                      <a:pPr marL="171450" lvl="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ea typeface="PMingLiU" panose="02020500000000000000" pitchFamily="18" charset="-120"/>
                          <a:hlinkClick r:id="rId14"/>
                        </a:rPr>
                        <a:t>CAO-VO app</a:t>
                      </a:r>
                      <a:endParaRPr lang="en-US" b="0" u="sng" dirty="0" smtClean="0">
                        <a:solidFill>
                          <a:schemeClr val="tx1"/>
                        </a:solidFill>
                        <a:ea typeface="PMingLiU" panose="02020500000000000000" pitchFamily="18" charset="-120"/>
                      </a:endParaRPr>
                    </a:p>
                    <a:p>
                      <a:pPr marL="171450" lvl="0" indent="-1714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u="sng" dirty="0" err="1" smtClean="0">
                          <a:solidFill>
                            <a:schemeClr val="tx1"/>
                          </a:solidFill>
                          <a:ea typeface="PMingLiU" panose="02020500000000000000" pitchFamily="18" charset="-120"/>
                          <a:hlinkClick r:id="rId15"/>
                        </a:rPr>
                        <a:t>Nieuwsbrief</a:t>
                      </a:r>
                      <a:r>
                        <a:rPr lang="en-US" b="0" u="sng" dirty="0" smtClean="0">
                          <a:solidFill>
                            <a:schemeClr val="tx1"/>
                          </a:solidFill>
                          <a:ea typeface="PMingLiU" panose="02020500000000000000" pitchFamily="18" charset="-120"/>
                          <a:hlinkClick r:id="rId15"/>
                        </a:rPr>
                        <a:t> Voion</a:t>
                      </a:r>
                      <a:endParaRPr lang="en-US" b="0" u="sng" dirty="0" smtClean="0">
                        <a:solidFill>
                          <a:schemeClr val="tx1"/>
                        </a:solidFill>
                        <a:ea typeface="PMingLiU" panose="02020500000000000000" pitchFamily="18" charset="-120"/>
                      </a:endParaRPr>
                    </a:p>
                    <a:p>
                      <a:endParaRPr lang="nl-NL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 smtClean="0">
                          <a:solidFill>
                            <a:schemeClr val="tx1"/>
                          </a:solidFill>
                        </a:rPr>
                        <a:t>Expertisepunt LOB: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800" b="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6"/>
                        </a:rPr>
                        <a:t>Volg de (gratis) online module</a:t>
                      </a:r>
                      <a:endParaRPr lang="nl-NL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800" b="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7"/>
                        </a:rPr>
                        <a:t>Wegwijzer doorstroomgegevens</a:t>
                      </a:r>
                      <a:endParaRPr lang="nl-NL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800" b="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8"/>
                        </a:rPr>
                        <a:t>Samenwerken aan LOB in de regio, gericht op doorstroom</a:t>
                      </a:r>
                      <a:endParaRPr lang="nl-NL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800" b="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9"/>
                        </a:rPr>
                        <a:t>LOB-beleid</a:t>
                      </a:r>
                      <a:endParaRPr lang="nl-NL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800" b="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0"/>
                        </a:rPr>
                        <a:t>Jongerenperspectief op LOB</a:t>
                      </a:r>
                      <a:endParaRPr lang="nl-NL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800" b="0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1"/>
                        </a:rPr>
                        <a:t>Benader de contactpersonen bij u in de regio</a:t>
                      </a:r>
                      <a:r>
                        <a:rPr lang="nl-NL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nl-NL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6371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473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0" y="5760586"/>
            <a:ext cx="12192000" cy="10974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900584"/>
            <a:ext cx="9144000" cy="2387600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chemeClr val="bg1"/>
                </a:solidFill>
                <a:latin typeface="+mn-lt"/>
              </a:rPr>
              <a:t>Bedankt voor jullie aandacht</a:t>
            </a:r>
            <a:r>
              <a:rPr lang="nl-NL" b="1" dirty="0" smtClean="0">
                <a:solidFill>
                  <a:schemeClr val="bg1"/>
                </a:solidFill>
                <a:latin typeface="+mn-lt"/>
              </a:rPr>
              <a:t>!</a:t>
            </a:r>
            <a:endParaRPr lang="nl-NL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06859" y="4008105"/>
            <a:ext cx="9144000" cy="1655762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Karina Baarda, </a:t>
            </a:r>
            <a:r>
              <a:rPr lang="nl-NL" dirty="0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  <a:t>k.baarda@expertisepuntlob.nl</a:t>
            </a:r>
            <a:endParaRPr lang="nl-NL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Lisanne de Berg, </a:t>
            </a:r>
            <a:r>
              <a:rPr lang="nl-NL" dirty="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l.deberg@caop.nl</a:t>
            </a:r>
            <a:endParaRPr lang="nl-NL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Afbeelding 3" descr="VOION_LOGO_72PPI1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086" y="5960165"/>
            <a:ext cx="2076783" cy="698255"/>
          </a:xfrm>
          <a:prstGeom prst="rect">
            <a:avLst/>
          </a:prstGeom>
          <a:noFill/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7" y="5911806"/>
            <a:ext cx="1260389" cy="698255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3568889" y="3638773"/>
            <a:ext cx="5677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 smtClean="0">
                <a:solidFill>
                  <a:schemeClr val="bg1"/>
                </a:solidFill>
              </a:rPr>
              <a:t>Vergeet niet het feedbackformulier in te vullen </a:t>
            </a:r>
            <a:r>
              <a:rPr lang="nl-NL" i="1" dirty="0" smtClean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nl-NL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45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4353" y="163618"/>
            <a:ext cx="10515600" cy="1325563"/>
          </a:xfrm>
        </p:spPr>
        <p:txBody>
          <a:bodyPr/>
          <a:lstStyle/>
          <a:p>
            <a:r>
              <a:rPr lang="nl-NL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Programma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40491" y="1386960"/>
            <a:ext cx="10515600" cy="368548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nl-NL" dirty="0" smtClean="0">
                <a:latin typeface="Calibri" panose="020F0502020204030204" pitchFamily="34" charset="0"/>
                <a:cs typeface="Calibri" panose="020F0502020204030204" pitchFamily="34" charset="0"/>
              </a:rPr>
              <a:t>Welkom 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en kennismaking</a:t>
            </a:r>
          </a:p>
          <a:p>
            <a:pPr>
              <a:lnSpc>
                <a:spcPct val="100000"/>
              </a:lnSpc>
            </a:pPr>
            <a:r>
              <a:rPr lang="nl-NL" dirty="0" smtClean="0">
                <a:latin typeface="Calibri" panose="020F0502020204030204" pitchFamily="34" charset="0"/>
                <a:cs typeface="Calibri" panose="020F0502020204030204" pitchFamily="34" charset="0"/>
              </a:rPr>
              <a:t>Context: landelijke trend aanpak 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tekorten </a:t>
            </a:r>
          </a:p>
          <a:p>
            <a:pPr>
              <a:lnSpc>
                <a:spcPct val="100000"/>
              </a:lnSpc>
            </a:pPr>
            <a:r>
              <a:rPr lang="nl-NL" dirty="0" smtClean="0">
                <a:latin typeface="Calibri" panose="020F0502020204030204" pitchFamily="34" charset="0"/>
                <a:cs typeface="Calibri" panose="020F0502020204030204" pitchFamily="34" charset="0"/>
              </a:rPr>
              <a:t>Loopbaanbegeleiding 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(LOB) in eigen praktijk</a:t>
            </a:r>
          </a:p>
          <a:p>
            <a:pPr>
              <a:lnSpc>
                <a:spcPct val="100000"/>
              </a:lnSpc>
            </a:pPr>
            <a:r>
              <a:rPr lang="nl-NL" dirty="0" smtClean="0">
                <a:latin typeface="Calibri" panose="020F0502020204030204" pitchFamily="34" charset="0"/>
                <a:cs typeface="Calibri" panose="020F0502020204030204" pitchFamily="34" charset="0"/>
              </a:rPr>
              <a:t>Inspirerende voorbeelden ‘Vissen in eigen vijver’</a:t>
            </a: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nl-NL" dirty="0" smtClean="0">
                <a:latin typeface="Calibri" panose="020F0502020204030204" pitchFamily="34" charset="0"/>
                <a:cs typeface="Calibri" panose="020F0502020204030204" pitchFamily="34" charset="0"/>
              </a:rPr>
              <a:t>Uitwisseling (in groepen)</a:t>
            </a:r>
          </a:p>
          <a:p>
            <a:pPr>
              <a:lnSpc>
                <a:spcPct val="100000"/>
              </a:lnSpc>
            </a:pPr>
            <a:r>
              <a:rPr lang="nl-NL" dirty="0" smtClean="0">
                <a:latin typeface="Calibri" panose="020F0502020204030204" pitchFamily="34" charset="0"/>
                <a:cs typeface="Calibri" panose="020F0502020204030204" pitchFamily="34" charset="0"/>
              </a:rPr>
              <a:t>Plenaire terugkoppeling</a:t>
            </a: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nl-NL" dirty="0" smtClean="0">
                <a:latin typeface="Calibri" panose="020F0502020204030204" pitchFamily="34" charset="0"/>
                <a:cs typeface="Calibri" panose="020F0502020204030204" pitchFamily="34" charset="0"/>
              </a:rPr>
              <a:t>Tips ‘Vissen in eigen vijver’ 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en afsluiting</a:t>
            </a:r>
            <a:endParaRPr lang="nl-NL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 descr="VOION_LOGO_72PPI1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086" y="5960165"/>
            <a:ext cx="2076783" cy="698255"/>
          </a:xfrm>
          <a:prstGeom prst="rect">
            <a:avLst/>
          </a:prstGeom>
          <a:noFill/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80401"/>
            <a:ext cx="1260389" cy="69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0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1530" y="154460"/>
            <a:ext cx="10515600" cy="1325563"/>
          </a:xfrm>
        </p:spPr>
        <p:txBody>
          <a:bodyPr/>
          <a:lstStyle/>
          <a:p>
            <a:r>
              <a:rPr lang="nl-NL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Waar gaat deze </a:t>
            </a:r>
            <a:r>
              <a:rPr lang="nl-NL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workshop </a:t>
            </a:r>
            <a:r>
              <a:rPr lang="nl-NL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over?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6883" y="1435942"/>
            <a:ext cx="5449328" cy="289393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nl-NL" sz="2400" dirty="0" smtClean="0"/>
              <a:t>Het tegengaan van personeelstekorten in het onderwijs</a:t>
            </a:r>
          </a:p>
          <a:p>
            <a:pPr>
              <a:lnSpc>
                <a:spcPct val="100000"/>
              </a:lnSpc>
            </a:pPr>
            <a:r>
              <a:rPr lang="nl-NL" sz="2400" dirty="0"/>
              <a:t>D</a:t>
            </a:r>
            <a:r>
              <a:rPr lang="nl-NL" sz="2400" dirty="0" smtClean="0"/>
              <a:t>oor in te zetten op LOB in eigen onderwijsinstelling(en)</a:t>
            </a:r>
          </a:p>
          <a:p>
            <a:pPr>
              <a:lnSpc>
                <a:spcPct val="100000"/>
              </a:lnSpc>
            </a:pPr>
            <a:r>
              <a:rPr lang="nl-NL" sz="2400" dirty="0" smtClean="0"/>
              <a:t>Middels de methode ‘vissen in eigen vijver’</a:t>
            </a:r>
          </a:p>
          <a:p>
            <a:pPr>
              <a:lnSpc>
                <a:spcPct val="100000"/>
              </a:lnSpc>
            </a:pPr>
            <a:r>
              <a:rPr lang="nl-NL" sz="2400" dirty="0" smtClean="0"/>
              <a:t>De toekomstige leraar zit nu in de klas!</a:t>
            </a:r>
            <a:endParaRPr lang="nl-NL" sz="2400" dirty="0"/>
          </a:p>
          <a:p>
            <a:pPr marL="0" indent="0">
              <a:buNone/>
            </a:pPr>
            <a:endParaRPr lang="nl-NL" sz="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7" y="5827835"/>
            <a:ext cx="1260389" cy="698255"/>
          </a:xfrm>
          <a:prstGeom prst="rect">
            <a:avLst/>
          </a:prstGeom>
        </p:spPr>
      </p:pic>
      <p:pic>
        <p:nvPicPr>
          <p:cNvPr id="5" name="Afbeelding 4" descr="VOION_LOGO_72PPI1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086" y="5960165"/>
            <a:ext cx="2076783" cy="698255"/>
          </a:xfrm>
          <a:prstGeom prst="rect">
            <a:avLst/>
          </a:prstGeom>
          <a:noFill/>
        </p:spPr>
      </p:pic>
      <p:pic>
        <p:nvPicPr>
          <p:cNvPr id="8" name="Afbeelding 7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30" y="1513639"/>
            <a:ext cx="5711804" cy="321289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6066430" y="485274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>
                <a:hlinkClick r:id="rId6"/>
              </a:rPr>
              <a:t>https://jeugdjournaal.nl/artikel/2311496-leuk-of-niet-les-van-iemand-die-op-de-middelbare-zit.html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03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8797" y="109705"/>
            <a:ext cx="10515600" cy="1325563"/>
          </a:xfrm>
        </p:spPr>
        <p:txBody>
          <a:bodyPr/>
          <a:lstStyle/>
          <a:p>
            <a:r>
              <a:rPr lang="nl-NL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Aanpak tekorten: landelijke trend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 descr="cid:C0B49383-E752-4423-91C2-2E0AE9BC2EF5"/>
          <p:cNvPicPr/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2" b="74510"/>
          <a:stretch/>
        </p:blipFill>
        <p:spPr bwMode="auto">
          <a:xfrm>
            <a:off x="1001841" y="1478915"/>
            <a:ext cx="4122420" cy="6934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 descr="cid:3CEF22DF-B3AC-455B-9589-50568E5FE1D6"/>
          <p:cNvPicPr/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" t="40089" r="14285" b="49643"/>
          <a:stretch/>
        </p:blipFill>
        <p:spPr bwMode="auto">
          <a:xfrm>
            <a:off x="2300937" y="2366328"/>
            <a:ext cx="3375660" cy="876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 descr="cid:B09CC6E9-B6A3-41A2-98FF-168C0CA2B519"/>
          <p:cNvPicPr/>
          <p:nvPr/>
        </p:nvPicPr>
        <p:blipFill rotWithShape="1"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4" b="52843"/>
          <a:stretch/>
        </p:blipFill>
        <p:spPr bwMode="auto">
          <a:xfrm>
            <a:off x="956121" y="3585193"/>
            <a:ext cx="4213860" cy="6400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hthoek 7"/>
          <p:cNvSpPr/>
          <p:nvPr/>
        </p:nvSpPr>
        <p:spPr>
          <a:xfrm>
            <a:off x="9095897" y="5392084"/>
            <a:ext cx="29164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Spanningsindicator</a:t>
            </a:r>
            <a:r>
              <a:rPr lang="en-US" sz="1200" dirty="0"/>
              <a:t> UWV, </a:t>
            </a:r>
            <a:r>
              <a:rPr lang="en-US" sz="1200" dirty="0" smtClean="0"/>
              <a:t>2e </a:t>
            </a:r>
            <a:r>
              <a:rPr lang="en-US" sz="1200" dirty="0" err="1"/>
              <a:t>kwartaal</a:t>
            </a:r>
            <a:r>
              <a:rPr lang="en-US" sz="1200" dirty="0"/>
              <a:t> </a:t>
            </a:r>
            <a:r>
              <a:rPr lang="en-US" sz="1200" dirty="0" smtClean="0"/>
              <a:t>2022</a:t>
            </a:r>
            <a:endParaRPr lang="nl-NL" sz="1200" dirty="0"/>
          </a:p>
        </p:txBody>
      </p:sp>
      <p:pic>
        <p:nvPicPr>
          <p:cNvPr id="9" name="Afbeelding 8" descr="cid:63BD9AF8-5D18-401F-8DD2-5F7E49C2CB1D"/>
          <p:cNvPicPr/>
          <p:nvPr/>
        </p:nvPicPr>
        <p:blipFill rotWithShape="1"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10" b="53215"/>
          <a:stretch/>
        </p:blipFill>
        <p:spPr bwMode="auto">
          <a:xfrm>
            <a:off x="2078391" y="4527817"/>
            <a:ext cx="3820752" cy="6982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80401"/>
            <a:ext cx="1260389" cy="698255"/>
          </a:xfrm>
          <a:prstGeom prst="rect">
            <a:avLst/>
          </a:prstGeom>
        </p:spPr>
      </p:pic>
      <p:pic>
        <p:nvPicPr>
          <p:cNvPr id="12" name="Afbeelding 11" descr="VOION_LOGO_72PPI1">
            <a:hlinkClick r:id="rId11"/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086" y="5960165"/>
            <a:ext cx="2076783" cy="698255"/>
          </a:xfrm>
          <a:prstGeom prst="rect">
            <a:avLst/>
          </a:prstGeom>
          <a:noFill/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13"/>
          <a:srcRect l="21155" t="5900"/>
          <a:stretch/>
        </p:blipFill>
        <p:spPr>
          <a:xfrm>
            <a:off x="6029140" y="1423932"/>
            <a:ext cx="5653932" cy="379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2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4685" y="228677"/>
            <a:ext cx="6372997" cy="1325563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Aanpak tekorten: landelijke trend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817973" y="6066508"/>
            <a:ext cx="3770871" cy="326039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nl-NL" dirty="0" smtClean="0"/>
              <a:t>Bron: Sectorrapportage VO-Raad, 10 november 2022</a:t>
            </a:r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80401"/>
            <a:ext cx="1260389" cy="698255"/>
          </a:xfrm>
          <a:prstGeom prst="rect">
            <a:avLst/>
          </a:prstGeom>
        </p:spPr>
      </p:pic>
      <p:pic>
        <p:nvPicPr>
          <p:cNvPr id="9" name="Afbeelding 8" descr="VOION_LOGO_72PPI1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086" y="5960165"/>
            <a:ext cx="2076783" cy="698255"/>
          </a:xfrm>
          <a:prstGeom prst="rect">
            <a:avLst/>
          </a:prstGeom>
          <a:noFill/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11" y="1423933"/>
            <a:ext cx="6119871" cy="432077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1209" y="596030"/>
            <a:ext cx="5030660" cy="255031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7"/>
          <a:srcRect l="32463" t="42589" r="32460" b="27533"/>
          <a:stretch/>
        </p:blipFill>
        <p:spPr>
          <a:xfrm>
            <a:off x="6958071" y="3083780"/>
            <a:ext cx="4998308" cy="266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2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5118" y="382553"/>
            <a:ext cx="10515600" cy="614286"/>
          </a:xfrm>
        </p:spPr>
        <p:txBody>
          <a:bodyPr>
            <a:normAutofit/>
          </a:bodyPr>
          <a:lstStyle/>
          <a:p>
            <a:r>
              <a:rPr lang="nl-NL" sz="36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Aanpak tekorten: regionale trend </a:t>
            </a:r>
            <a:r>
              <a:rPr lang="nl-NL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in regio Utrecht</a:t>
            </a:r>
            <a:endParaRPr lang="nl-NL" sz="36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80401"/>
            <a:ext cx="1260389" cy="698255"/>
          </a:xfrm>
          <a:prstGeom prst="rect">
            <a:avLst/>
          </a:prstGeom>
        </p:spPr>
      </p:pic>
      <p:pic>
        <p:nvPicPr>
          <p:cNvPr id="7" name="Afbeelding 6" descr="VOION_LOGO_72PPI1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086" y="5960165"/>
            <a:ext cx="2076783" cy="698255"/>
          </a:xfrm>
          <a:prstGeom prst="rect">
            <a:avLst/>
          </a:prstGeom>
          <a:noFill/>
        </p:spPr>
      </p:pic>
      <p:sp>
        <p:nvSpPr>
          <p:cNvPr id="11" name="Tekstvak 10"/>
          <p:cNvSpPr txBox="1"/>
          <p:nvPr/>
        </p:nvSpPr>
        <p:spPr>
          <a:xfrm>
            <a:off x="567895" y="1155353"/>
            <a:ext cx="3571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/>
              <a:t>Toename onvervulde vraag leraren</a:t>
            </a:r>
          </a:p>
        </p:txBody>
      </p:sp>
      <p:sp>
        <p:nvSpPr>
          <p:cNvPr id="12" name="Rechthoek 11"/>
          <p:cNvSpPr/>
          <p:nvPr/>
        </p:nvSpPr>
        <p:spPr>
          <a:xfrm>
            <a:off x="4138998" y="1177682"/>
            <a:ext cx="38876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b="1" dirty="0"/>
              <a:t>Steeds meer vraag in </a:t>
            </a:r>
            <a:r>
              <a:rPr lang="nl-NL" sz="1400" b="1" dirty="0" smtClean="0"/>
              <a:t>tekortvakken (vb. wiskunde)</a:t>
            </a:r>
            <a:endParaRPr lang="nl-NL" sz="1400" b="1" dirty="0"/>
          </a:p>
        </p:txBody>
      </p:sp>
      <p:sp>
        <p:nvSpPr>
          <p:cNvPr id="13" name="Tekstvak 12"/>
          <p:cNvSpPr txBox="1"/>
          <p:nvPr/>
        </p:nvSpPr>
        <p:spPr>
          <a:xfrm>
            <a:off x="8192530" y="1178086"/>
            <a:ext cx="4532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smtClean="0"/>
              <a:t>Instroom lerarenopleidingen Utrecht</a:t>
            </a:r>
            <a:endParaRPr lang="nl-NL" sz="1400" b="1" dirty="0"/>
          </a:p>
        </p:txBody>
      </p:sp>
      <p:sp>
        <p:nvSpPr>
          <p:cNvPr id="14" name="Tekstvak 13"/>
          <p:cNvSpPr txBox="1"/>
          <p:nvPr/>
        </p:nvSpPr>
        <p:spPr>
          <a:xfrm>
            <a:off x="2353446" y="6229221"/>
            <a:ext cx="39294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Bron: Voion, Regio in beeld –</a:t>
            </a:r>
          </a:p>
          <a:p>
            <a:r>
              <a:rPr lang="nl-NL" sz="1000" dirty="0">
                <a:hlinkClick r:id="rId5"/>
              </a:rPr>
              <a:t>https://www.voion.nl/onderwijsarbeidsmarkt/regio-in-beeld/utrecht</a:t>
            </a:r>
            <a:r>
              <a:rPr lang="nl-NL" sz="1000" dirty="0" smtClean="0">
                <a:hlinkClick r:id="rId5"/>
              </a:rPr>
              <a:t>/</a:t>
            </a:r>
            <a:endParaRPr lang="nl-NL" sz="1000" dirty="0"/>
          </a:p>
          <a:p>
            <a:endParaRPr lang="nl-NL" sz="10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746" y="1454681"/>
            <a:ext cx="3875252" cy="4593697"/>
          </a:xfrm>
          <a:prstGeom prst="rect">
            <a:avLst/>
          </a:prstGeom>
        </p:spPr>
      </p:pic>
      <p:pic>
        <p:nvPicPr>
          <p:cNvPr id="17" name="Afbeelding 16"/>
          <p:cNvPicPr/>
          <p:nvPr/>
        </p:nvPicPr>
        <p:blipFill rotWithShape="1">
          <a:blip r:embed="rId7"/>
          <a:srcRect l="53460" t="46927" r="20523" b="2355"/>
          <a:stretch/>
        </p:blipFill>
        <p:spPr bwMode="auto">
          <a:xfrm>
            <a:off x="4264522" y="1701306"/>
            <a:ext cx="3489960" cy="4251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Afbeelding 17"/>
          <p:cNvPicPr/>
          <p:nvPr/>
        </p:nvPicPr>
        <p:blipFill rotWithShape="1">
          <a:blip r:embed="rId8"/>
          <a:srcRect l="39815" t="27724" r="20419" b="27598"/>
          <a:stretch/>
        </p:blipFill>
        <p:spPr bwMode="auto">
          <a:xfrm>
            <a:off x="7831531" y="1788158"/>
            <a:ext cx="4235689" cy="34750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8364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6001" y="389113"/>
            <a:ext cx="10515600" cy="614286"/>
          </a:xfrm>
        </p:spPr>
        <p:txBody>
          <a:bodyPr>
            <a:normAutofit/>
          </a:bodyPr>
          <a:lstStyle/>
          <a:p>
            <a:r>
              <a:rPr lang="nl-NL" sz="36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Aanpak tekorten: op weg naar kansen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210959"/>
            <a:ext cx="6427573" cy="4351338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80401"/>
            <a:ext cx="1260389" cy="698255"/>
          </a:xfrm>
          <a:prstGeom prst="rect">
            <a:avLst/>
          </a:prstGeom>
        </p:spPr>
      </p:pic>
      <p:pic>
        <p:nvPicPr>
          <p:cNvPr id="7" name="Afbeelding 6" descr="VOION_LOGO_72PPI1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086" y="5960165"/>
            <a:ext cx="2076783" cy="698255"/>
          </a:xfrm>
          <a:prstGeom prst="rect">
            <a:avLst/>
          </a:prstGeom>
          <a:noFill/>
        </p:spPr>
      </p:pic>
      <p:sp>
        <p:nvSpPr>
          <p:cNvPr id="11" name="Tekstvak 10"/>
          <p:cNvSpPr txBox="1"/>
          <p:nvPr/>
        </p:nvSpPr>
        <p:spPr>
          <a:xfrm>
            <a:off x="457200" y="1321503"/>
            <a:ext cx="585710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R</a:t>
            </a:r>
            <a:r>
              <a:rPr lang="nl-NL" sz="2800" b="1" dirty="0" smtClean="0"/>
              <a:t>egionale aanpak om tekorten tegen te gaan:</a:t>
            </a:r>
            <a:endParaRPr lang="nl-NL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Na </a:t>
            </a:r>
            <a:r>
              <a:rPr lang="nl-NL" dirty="0"/>
              <a:t>advies van Merel van Vroonhoven (2020): regionalisering van de vraagstukken rondom het </a:t>
            </a:r>
            <a:r>
              <a:rPr lang="nl-NL" dirty="0" smtClean="0"/>
              <a:t>personeelstekort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Opkomst </a:t>
            </a:r>
            <a:r>
              <a:rPr lang="nl-NL" dirty="0"/>
              <a:t>platforms </a:t>
            </a:r>
            <a:r>
              <a:rPr lang="nl-NL" dirty="0" smtClean="0"/>
              <a:t>zoals: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 smtClean="0"/>
              <a:t>Samen </a:t>
            </a:r>
            <a:r>
              <a:rPr lang="nl-NL" dirty="0"/>
              <a:t>Opleiden en </a:t>
            </a:r>
            <a:r>
              <a:rPr lang="nl-NL" dirty="0" smtClean="0"/>
              <a:t>Professionaliseren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b="1" dirty="0" smtClean="0"/>
              <a:t>Regionale </a:t>
            </a:r>
            <a:r>
              <a:rPr lang="nl-NL" b="1" dirty="0"/>
              <a:t>aanpak personeelstekorten (</a:t>
            </a:r>
            <a:r>
              <a:rPr lang="nl-NL" b="1" dirty="0" smtClean="0"/>
              <a:t>RAP) </a:t>
            </a:r>
            <a:r>
              <a:rPr lang="nl-NL" dirty="0" smtClean="0"/>
              <a:t>&amp; regiovorming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R</a:t>
            </a:r>
            <a:r>
              <a:rPr lang="nl-NL" dirty="0" smtClean="0"/>
              <a:t>egionale </a:t>
            </a:r>
            <a:r>
              <a:rPr lang="nl-NL" dirty="0"/>
              <a:t>aanpak krimp/leerlingendaling: Incidentele Middelen </a:t>
            </a:r>
            <a:r>
              <a:rPr lang="nl-NL" dirty="0" smtClean="0"/>
              <a:t>Leerlingen (IML)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Regionale aanpak </a:t>
            </a:r>
            <a:r>
              <a:rPr lang="nl-NL" dirty="0" smtClean="0">
                <a:sym typeface="Wingdings" panose="05000000000000000000" pitchFamily="2" charset="2"/>
              </a:rPr>
              <a:t> landelijke opschaling (Educatieve regio’s)</a:t>
            </a:r>
            <a:endParaRPr lang="nl-NL" dirty="0"/>
          </a:p>
          <a:p>
            <a:pPr marL="628650" lvl="1" indent="-285750">
              <a:buFont typeface="Courier New" panose="02070309020205020404" pitchFamily="49" charset="0"/>
              <a:buChar char="o"/>
            </a:pPr>
            <a:endParaRPr lang="nl-NL" dirty="0"/>
          </a:p>
        </p:txBody>
      </p:sp>
      <p:graphicFrame>
        <p:nvGraphicFramePr>
          <p:cNvPr id="15" name="Tijdelijke aanduiding voor inhoud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4068685"/>
              </p:ext>
            </p:extLst>
          </p:nvPr>
        </p:nvGraphicFramePr>
        <p:xfrm>
          <a:off x="7037173" y="1548854"/>
          <a:ext cx="4076850" cy="4160110"/>
        </p:xfrm>
        <a:graphic>
          <a:graphicData uri="http://schemas.openxmlformats.org/drawingml/2006/table">
            <a:tbl>
              <a:tblPr firstRow="1" firstCol="1" bandRow="1"/>
              <a:tblGrid>
                <a:gridCol w="1058596">
                  <a:extLst>
                    <a:ext uri="{9D8B030D-6E8A-4147-A177-3AD203B41FA5}">
                      <a16:colId xmlns:a16="http://schemas.microsoft.com/office/drawing/2014/main" val="1794150084"/>
                    </a:ext>
                  </a:extLst>
                </a:gridCol>
                <a:gridCol w="3018254">
                  <a:extLst>
                    <a:ext uri="{9D8B030D-6E8A-4147-A177-3AD203B41FA5}">
                      <a16:colId xmlns:a16="http://schemas.microsoft.com/office/drawing/2014/main" val="3725030385"/>
                    </a:ext>
                  </a:extLst>
                </a:gridCol>
              </a:tblGrid>
              <a:tr h="416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Actielijnen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Regionale Aanpak Personeelstekort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728159"/>
                  </a:ext>
                </a:extLst>
              </a:tr>
              <a:tr h="416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Verhogen In-/door-/uitstroom opleidingen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87533"/>
                  </a:ext>
                </a:extLst>
              </a:tr>
              <a:tr h="416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Begeleiden zij-instromers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6503350"/>
                  </a:ext>
                </a:extLst>
              </a:tr>
              <a:tr h="416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Behoud leraren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390135"/>
                  </a:ext>
                </a:extLst>
              </a:tr>
              <a:tr h="416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Activeren stille reserve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4315719"/>
                  </a:ext>
                </a:extLst>
              </a:tr>
              <a:tr h="416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Beloning en carrièreperspectief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080256"/>
                  </a:ext>
                </a:extLst>
              </a:tr>
              <a:tr h="416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Anders organiseren en innovatieve ideeën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2392502"/>
                  </a:ext>
                </a:extLst>
              </a:tr>
              <a:tr h="416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Regionaal</a:t>
                      </a:r>
                      <a:r>
                        <a:rPr lang="nl-NL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loket/mobiliteitscentrum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7725417"/>
                  </a:ext>
                </a:extLst>
              </a:tr>
              <a:tr h="416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SPP/HRM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60300"/>
                  </a:ext>
                </a:extLst>
              </a:tr>
              <a:tr h="4160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Overig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B08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5719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043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612" y="202612"/>
            <a:ext cx="10515600" cy="1325563"/>
          </a:xfrm>
        </p:spPr>
        <p:txBody>
          <a:bodyPr/>
          <a:lstStyle/>
          <a:p>
            <a:r>
              <a:rPr lang="nl-NL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De kracht van LOB</a:t>
            </a:r>
            <a:endParaRPr lang="nl-NL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63612" y="1411674"/>
            <a:ext cx="7533502" cy="4351338"/>
          </a:xfrm>
        </p:spPr>
        <p:txBody>
          <a:bodyPr>
            <a:normAutofit/>
          </a:bodyPr>
          <a:lstStyle/>
          <a:p>
            <a:r>
              <a:rPr lang="nl-NL" sz="2400" dirty="0"/>
              <a:t>Gemiddeld 7,6 % van de havisten per school kiest voor een lerarenopleiding (</a:t>
            </a:r>
            <a:r>
              <a:rPr lang="nl-NL" sz="2400" dirty="0" err="1"/>
              <a:t>ResearchNed</a:t>
            </a:r>
            <a:r>
              <a:rPr lang="nl-NL" sz="2400" dirty="0"/>
              <a:t> 2022)</a:t>
            </a:r>
          </a:p>
          <a:p>
            <a:r>
              <a:rPr lang="nl-NL" sz="2400" dirty="0"/>
              <a:t>Er zijn grote verschillen tussen scholen. Het aandeel per school m.b.t. doorstroom naar een lerarenopleiding varieert tussen 0 en bijna 23 procent. Deze verschillen zijn blijvend over meerdere jaren. </a:t>
            </a:r>
          </a:p>
          <a:p>
            <a:r>
              <a:rPr lang="nl-NL" sz="2400" dirty="0"/>
              <a:t>Veel hbo-studenten blijven wonen in de omgeving van hun ouderlijk huis en zoeken hier ook </a:t>
            </a:r>
            <a:r>
              <a:rPr lang="nl-NL" sz="2400" dirty="0" smtClean="0"/>
              <a:t>werk.</a:t>
            </a:r>
          </a:p>
          <a:p>
            <a:r>
              <a:rPr lang="nl-NL" sz="2400" b="1" dirty="0"/>
              <a:t>H</a:t>
            </a:r>
            <a:r>
              <a:rPr lang="nl-NL" sz="2400" b="1" dirty="0" smtClean="0"/>
              <a:t>et </a:t>
            </a:r>
            <a:r>
              <a:rPr lang="nl-NL" sz="2400" b="1" dirty="0"/>
              <a:t>loont voor scholen om naar hun eigen potentiële leerkrachtenvijver in hun klassen te kijken!</a:t>
            </a:r>
          </a:p>
        </p:txBody>
      </p:sp>
      <p:pic>
        <p:nvPicPr>
          <p:cNvPr id="4" name="Afbeelding 3" descr="VOION_LOGO_72PPI1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086" y="5960165"/>
            <a:ext cx="2076783" cy="698255"/>
          </a:xfrm>
          <a:prstGeom prst="rect">
            <a:avLst/>
          </a:prstGeom>
          <a:noFill/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80401"/>
            <a:ext cx="1260389" cy="69825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810" y="1411674"/>
            <a:ext cx="3948059" cy="4158993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6582770" y="566296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1050" dirty="0">
                <a:hlinkClick r:id="rId6"/>
              </a:rPr>
              <a:t>https://</a:t>
            </a:r>
            <a:r>
              <a:rPr lang="nl-NL" sz="1050" dirty="0" smtClean="0">
                <a:hlinkClick r:id="rId6"/>
              </a:rPr>
              <a:t>www.voion.nl/media/4349/uitstroom-vanuit-het-voortgezet-onderwijs-naar-pabos-en-tweedegraads-lerarenopleidingen-mei-2022.pdf</a:t>
            </a:r>
            <a:endParaRPr lang="nl-NL" sz="1050" dirty="0" smtClean="0"/>
          </a:p>
          <a:p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106370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000" y="93120"/>
            <a:ext cx="10515600" cy="1325563"/>
          </a:xfrm>
        </p:spPr>
        <p:txBody>
          <a:bodyPr/>
          <a:lstStyle/>
          <a:p>
            <a:r>
              <a:rPr lang="nl-NL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Inspirerende voorbeelden</a:t>
            </a:r>
          </a:p>
        </p:txBody>
      </p:sp>
      <p:pic>
        <p:nvPicPr>
          <p:cNvPr id="4" name="Afbeelding 3" descr="VOION_LOGO_72PPI1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086" y="5960165"/>
            <a:ext cx="2076783" cy="698255"/>
          </a:xfrm>
          <a:prstGeom prst="rect">
            <a:avLst/>
          </a:prstGeom>
          <a:noFill/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80401"/>
            <a:ext cx="1260389" cy="698255"/>
          </a:xfrm>
          <a:prstGeom prst="rect">
            <a:avLst/>
          </a:prstGeom>
        </p:spPr>
      </p:pic>
      <p:pic>
        <p:nvPicPr>
          <p:cNvPr id="6" name="VIDEO-2022-10-06-14-12-5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2428" y="884675"/>
            <a:ext cx="2482172" cy="4115838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1973039" y="5143659"/>
            <a:ext cx="6161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High </a:t>
            </a:r>
            <a:r>
              <a:rPr lang="nl-NL" dirty="0" err="1" smtClean="0"/>
              <a:t>potentials</a:t>
            </a:r>
            <a:r>
              <a:rPr lang="nl-NL" dirty="0" smtClean="0"/>
              <a:t> voor de klas – regio West Brabant</a:t>
            </a:r>
          </a:p>
          <a:p>
            <a:r>
              <a:rPr lang="nl-NL" sz="1200" dirty="0">
                <a:hlinkClick r:id="rId8"/>
              </a:rPr>
              <a:t>https://</a:t>
            </a:r>
            <a:r>
              <a:rPr lang="nl-NL" sz="1200" dirty="0" smtClean="0">
                <a:hlinkClick r:id="rId8"/>
              </a:rPr>
              <a:t>www.youtube.com/watch?v=XAuh1viyRFg</a:t>
            </a:r>
            <a:endParaRPr lang="nl-NL" sz="1200" dirty="0" smtClean="0"/>
          </a:p>
          <a:p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8528576" y="5029201"/>
            <a:ext cx="3353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De Populier, Den Haag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9"/>
          <a:srcRect l="19814" t="29509" r="40977" b="31555"/>
          <a:stretch/>
        </p:blipFill>
        <p:spPr>
          <a:xfrm>
            <a:off x="547406" y="1209212"/>
            <a:ext cx="7043737" cy="393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5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Aangepast 9">
      <a:dk1>
        <a:srgbClr val="172A48"/>
      </a:dk1>
      <a:lt1>
        <a:srgbClr val="FFFFFF"/>
      </a:lt1>
      <a:dk2>
        <a:srgbClr val="37B149"/>
      </a:dk2>
      <a:lt2>
        <a:srgbClr val="E7E6E6"/>
      </a:lt2>
      <a:accent1>
        <a:srgbClr val="D1868C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37B149"/>
      </a:hlink>
      <a:folHlink>
        <a:srgbClr val="37B14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1036</Words>
  <Application>Microsoft Office PowerPoint</Application>
  <PresentationFormat>Breedbeeld</PresentationFormat>
  <Paragraphs>161</Paragraphs>
  <Slides>18</Slides>
  <Notes>3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18</vt:i4>
      </vt:variant>
    </vt:vector>
  </HeadingPairs>
  <TitlesOfParts>
    <vt:vector size="28" baseType="lpstr">
      <vt:lpstr>PMingLiU</vt:lpstr>
      <vt:lpstr>Arial</vt:lpstr>
      <vt:lpstr>Calibri</vt:lpstr>
      <vt:lpstr>Calibri Light</vt:lpstr>
      <vt:lpstr>Courier New</vt:lpstr>
      <vt:lpstr>Times New Roman</vt:lpstr>
      <vt:lpstr>Verdana</vt:lpstr>
      <vt:lpstr>Wingdings</vt:lpstr>
      <vt:lpstr>Kantoorthema</vt:lpstr>
      <vt:lpstr>1_Kantoorthema</vt:lpstr>
      <vt:lpstr>Workshop VO-congres  –  Vissen in eigen vijver loont!</vt:lpstr>
      <vt:lpstr>Programma</vt:lpstr>
      <vt:lpstr>Waar gaat deze workshop over?</vt:lpstr>
      <vt:lpstr>Aanpak tekorten: landelijke trend</vt:lpstr>
      <vt:lpstr>Aanpak tekorten: landelijke trend</vt:lpstr>
      <vt:lpstr>Aanpak tekorten: regionale trend in regio Utrecht</vt:lpstr>
      <vt:lpstr>Aanpak tekorten: op weg naar kansen</vt:lpstr>
      <vt:lpstr>De kracht van LOB</vt:lpstr>
      <vt:lpstr>Inspirerende voorbeelden</vt:lpstr>
      <vt:lpstr>Inzet tutoring in Zwolle om te ‘vissen in eigen vijver’</vt:lpstr>
      <vt:lpstr>Masterclass </vt:lpstr>
      <vt:lpstr>Uitwisseling</vt:lpstr>
      <vt:lpstr>Uitwisseling</vt:lpstr>
      <vt:lpstr>Tips Expertisepunt LOB</vt:lpstr>
      <vt:lpstr>Tips ResearchNed (zie ook hand-out)</vt:lpstr>
      <vt:lpstr>Iets doen met LOB in eigen praktijk?</vt:lpstr>
      <vt:lpstr>Meer informatie</vt:lpstr>
      <vt:lpstr>Bedankt voor jullie aandacht!</vt:lpstr>
    </vt:vector>
  </TitlesOfParts>
  <Company>CAOP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 –  Vissen in eigen vijver loont!</dc:title>
  <dc:creator>Lisanne de Berg</dc:creator>
  <cp:lastModifiedBy>Lisanne de Berg</cp:lastModifiedBy>
  <cp:revision>81</cp:revision>
  <cp:lastPrinted>2022-11-22T13:08:52Z</cp:lastPrinted>
  <dcterms:created xsi:type="dcterms:W3CDTF">2022-10-04T10:54:12Z</dcterms:created>
  <dcterms:modified xsi:type="dcterms:W3CDTF">2022-11-29T12:43:23Z</dcterms:modified>
</cp:coreProperties>
</file>